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540" r:id="rId2"/>
    <p:sldId id="322" r:id="rId3"/>
    <p:sldId id="580" r:id="rId4"/>
    <p:sldId id="574" r:id="rId5"/>
    <p:sldId id="575" r:id="rId6"/>
    <p:sldId id="576" r:id="rId7"/>
    <p:sldId id="579" r:id="rId8"/>
    <p:sldId id="577" r:id="rId9"/>
    <p:sldId id="578" r:id="rId10"/>
    <p:sldId id="581" r:id="rId11"/>
    <p:sldId id="582" r:id="rId12"/>
    <p:sldId id="583" r:id="rId13"/>
    <p:sldId id="584" r:id="rId14"/>
    <p:sldId id="585" r:id="rId15"/>
    <p:sldId id="586" r:id="rId16"/>
    <p:sldId id="587" r:id="rId17"/>
    <p:sldId id="590" r:id="rId18"/>
    <p:sldId id="588" r:id="rId19"/>
    <p:sldId id="589" r:id="rId20"/>
    <p:sldId id="381" r:id="rId21"/>
    <p:sldId id="591" r:id="rId22"/>
    <p:sldId id="592" r:id="rId23"/>
    <p:sldId id="593" r:id="rId24"/>
    <p:sldId id="598" r:id="rId25"/>
    <p:sldId id="594" r:id="rId26"/>
    <p:sldId id="595" r:id="rId27"/>
    <p:sldId id="596" r:id="rId28"/>
    <p:sldId id="603" r:id="rId29"/>
    <p:sldId id="597" r:id="rId30"/>
    <p:sldId id="600" r:id="rId31"/>
    <p:sldId id="599" r:id="rId32"/>
    <p:sldId id="602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0" autoAdjust="0"/>
    <p:restoredTop sz="94093" autoAdjust="0"/>
  </p:normalViewPr>
  <p:slideViewPr>
    <p:cSldViewPr snapToGrid="0" snapToObjects="1">
      <p:cViewPr varScale="1">
        <p:scale>
          <a:sx n="119" d="100"/>
          <a:sy n="119" d="100"/>
        </p:scale>
        <p:origin x="1128" y="184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5/23/18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5/23/18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stylized agenda slide</a:t>
            </a:r>
            <a:r>
              <a:rPr lang="en-US" baseline="0" dirty="0"/>
              <a:t> for your presentation.</a:t>
            </a:r>
          </a:p>
          <a:p>
            <a:endParaRPr lang="en-US" baseline="0" dirty="0"/>
          </a:p>
          <a:p>
            <a:r>
              <a:rPr lang="en-US" dirty="0"/>
              <a:t>To</a:t>
            </a:r>
            <a:r>
              <a:rPr lang="en-US" baseline="0" dirty="0"/>
              <a:t> </a:t>
            </a:r>
            <a:r>
              <a:rPr lang="en-US" dirty="0"/>
              <a:t>delete a box,</a:t>
            </a:r>
            <a:r>
              <a:rPr lang="en-US" baseline="0" dirty="0"/>
              <a:t> </a:t>
            </a:r>
            <a:r>
              <a:rPr lang="en-US" dirty="0"/>
              <a:t>if there are too many boxes,</a:t>
            </a:r>
            <a:r>
              <a:rPr lang="en-US" baseline="0" dirty="0"/>
              <a:t> click the edge of the box, ensure the entire box is highlighted, then DELETE.  </a:t>
            </a:r>
          </a:p>
          <a:p>
            <a:endParaRPr lang="en-US" baseline="0" dirty="0"/>
          </a:p>
          <a:p>
            <a:r>
              <a:rPr lang="en-US" baseline="0" dirty="0"/>
              <a:t>To update the numbers and text, click inside the circle for the numbers or in the box for the text, revise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07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add rows/columns</a:t>
            </a:r>
            <a:r>
              <a:rPr lang="en-US" baseline="0" dirty="0"/>
              <a:t> &lt;</a:t>
            </a:r>
            <a:r>
              <a:rPr lang="en-US" dirty="0"/>
              <a:t>Click inside</a:t>
            </a:r>
            <a:r>
              <a:rPr lang="en-US" baseline="0" dirty="0"/>
              <a:t> the box to add or delete columns or rows, when you right click &lt; hit insert or delete columns to the right or left, or rows to the above or below.  </a:t>
            </a:r>
          </a:p>
          <a:p>
            <a:endParaRPr lang="en-US" baseline="0" dirty="0"/>
          </a:p>
          <a:p>
            <a:r>
              <a:rPr lang="en-US" baseline="0" dirty="0"/>
              <a:t>The tables will auto resize, and become smaller if you add and larger if you delete. </a:t>
            </a:r>
          </a:p>
          <a:p>
            <a:endParaRPr lang="en-US" dirty="0"/>
          </a:p>
          <a:p>
            <a:r>
              <a:rPr lang="en-US" dirty="0"/>
              <a:t>To</a:t>
            </a:r>
            <a:r>
              <a:rPr lang="en-US" baseline="0" dirty="0"/>
              <a:t> change the colors of the boxes, Click &lt; Format Table &lt; Fill &lt; Choose your Color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59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>
                <a:latin typeface="Trebuchet MS" charset="0"/>
                <a:ea typeface="MS PGothic" charset="0"/>
              </a:rPr>
              <a:t>Quick overview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59C33A00-6799-0142-AF96-E7C2D8104EBE}" type="slidenum">
              <a:rPr lang="en-US" sz="1200">
                <a:latin typeface="Trebuchet MS" charset="0"/>
              </a:rPr>
              <a:pPr eaLnBrk="1" hangingPunct="1"/>
              <a:t>9</a:t>
            </a:fld>
            <a:endParaRPr lang="en-US" sz="120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37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9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9.jpeg"/><Relationship Id="rId3" Type="http://schemas.openxmlformats.org/officeDocument/2006/relationships/image" Target="../media/image30.emf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8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286962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2110371"/>
            <a:ext cx="9198524" cy="4759071"/>
            <a:chOff x="0" y="2110371"/>
            <a:chExt cx="9198524" cy="4759071"/>
          </a:xfrm>
        </p:grpSpPr>
        <p:sp>
          <p:nvSpPr>
            <p:cNvPr id="3" name="Freeform 2"/>
            <p:cNvSpPr/>
            <p:nvPr userDrawn="1"/>
          </p:nvSpPr>
          <p:spPr>
            <a:xfrm>
              <a:off x="0" y="2110371"/>
              <a:ext cx="9198524" cy="4759071"/>
            </a:xfrm>
            <a:custGeom>
              <a:avLst/>
              <a:gdLst>
                <a:gd name="connsiteX0" fmla="*/ 0 w 9198524"/>
                <a:gd name="connsiteY0" fmla="*/ 0 h 5515904"/>
                <a:gd name="connsiteX1" fmla="*/ 9198524 w 9198524"/>
                <a:gd name="connsiteY1" fmla="*/ 3014506 h 5515904"/>
                <a:gd name="connsiteX2" fmla="*/ 9198524 w 9198524"/>
                <a:gd name="connsiteY2" fmla="*/ 5477421 h 5515904"/>
                <a:gd name="connsiteX3" fmla="*/ 0 w 9198524"/>
                <a:gd name="connsiteY3" fmla="*/ 5515904 h 5515904"/>
                <a:gd name="connsiteX4" fmla="*/ 0 w 9198524"/>
                <a:gd name="connsiteY4" fmla="*/ 0 h 55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8524" h="5515904">
                  <a:moveTo>
                    <a:pt x="0" y="0"/>
                  </a:moveTo>
                  <a:lnTo>
                    <a:pt x="9198524" y="3014506"/>
                  </a:lnTo>
                  <a:lnTo>
                    <a:pt x="9198524" y="5477421"/>
                  </a:lnTo>
                  <a:lnTo>
                    <a:pt x="0" y="5515904"/>
                  </a:lnTo>
                  <a:cubicBezTo>
                    <a:pt x="4276" y="3685821"/>
                    <a:pt x="8553" y="1855738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 userDrawn="1"/>
          </p:nvSpPr>
          <p:spPr>
            <a:xfrm>
              <a:off x="1" y="3174865"/>
              <a:ext cx="9144000" cy="3694577"/>
            </a:xfrm>
            <a:custGeom>
              <a:avLst/>
              <a:gdLst>
                <a:gd name="connsiteX0" fmla="*/ 6029715 w 6029715"/>
                <a:gd name="connsiteY0" fmla="*/ 0 h 6875638"/>
                <a:gd name="connsiteX1" fmla="*/ 6029715 w 6029715"/>
                <a:gd name="connsiteY1" fmla="*/ 6875638 h 6875638"/>
                <a:gd name="connsiteX2" fmla="*/ 0 w 6029715"/>
                <a:gd name="connsiteY2" fmla="*/ 6875638 h 6875638"/>
                <a:gd name="connsiteX3" fmla="*/ 6029715 w 6029715"/>
                <a:gd name="connsiteY3" fmla="*/ 0 h 687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715" h="6875638">
                  <a:moveTo>
                    <a:pt x="6029715" y="0"/>
                  </a:moveTo>
                  <a:lnTo>
                    <a:pt x="6029715" y="6875638"/>
                  </a:lnTo>
                  <a:lnTo>
                    <a:pt x="0" y="6875638"/>
                  </a:lnTo>
                  <a:lnTo>
                    <a:pt x="6029715" y="0"/>
                  </a:lnTo>
                  <a:close/>
                </a:path>
              </a:pathLst>
            </a:custGeom>
            <a:solidFill>
              <a:srgbClr val="1768B1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35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3311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0405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92925" y="6497638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>
                <a:latin typeface="Trebuchet MS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10664730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19" r="3872"/>
          <a:stretch/>
        </p:blipFill>
        <p:spPr>
          <a:xfrm>
            <a:off x="-60960" y="-8390"/>
            <a:ext cx="9296400" cy="6881326"/>
          </a:xfrm>
          <a:prstGeom prst="rect">
            <a:avLst/>
          </a:prstGeom>
        </p:spPr>
      </p:pic>
      <p:sp>
        <p:nvSpPr>
          <p:cNvPr id="9" name="Text Placeholder 35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3" y="2377590"/>
            <a:ext cx="6256337" cy="17287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>
                <a:solidFill>
                  <a:schemeClr val="bg1"/>
                </a:solidFill>
                <a:latin typeface="Source Sans Pro Light"/>
                <a:cs typeface="Source Sans Pro Ligh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 of an Agenda Item</a:t>
            </a:r>
          </a:p>
          <a:p>
            <a:pPr lvl="0"/>
            <a:r>
              <a:rPr lang="en-US" dirty="0"/>
              <a:t>Section Divider</a:t>
            </a:r>
          </a:p>
        </p:txBody>
      </p:sp>
      <p:pic>
        <p:nvPicPr>
          <p:cNvPr id="4" name="Picture 3" descr="ICANN Logo-06.eps"/>
          <p:cNvPicPr>
            <a:picLocks noChangeAspect="1"/>
          </p:cNvPicPr>
          <p:nvPr userDrawn="1"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" y="6402263"/>
            <a:ext cx="450555" cy="3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810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732468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theme" Target="../theme/theme1.xml"/><Relationship Id="rId55" Type="http://schemas.openxmlformats.org/officeDocument/2006/relationships/image" Target="../media/image1.png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5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55" r:id="rId47"/>
    <p:sldLayoutId id="2147483717" r:id="rId48"/>
    <p:sldLayoutId id="2147483757" r:id="rId49"/>
    <p:sldLayoutId id="2147483758" r:id="rId50"/>
    <p:sldLayoutId id="2147483759" r:id="rId51"/>
    <p:sldLayoutId id="2147483760" r:id="rId52"/>
    <p:sldLayoutId id="2147483761" r:id="rId53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icann.org/en/general/agreements.htm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gnso.icann.org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gnso.icann.org/en/issues/new-gtlds/subsequent-procedures-charter-21jan16-en.pdf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community.icann.org/x/RgV1Aw" TargetMode="External"/><Relationship Id="rId3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cann.org/x/RgV1Aw" TargetMode="External"/><Relationship Id="rId4" Type="http://schemas.openxmlformats.org/officeDocument/2006/relationships/hyperlink" Target="http://mm.icann.org/pipermail/gnso-newgtld-wg/" TargetMode="External"/><Relationship Id="rId5" Type="http://schemas.openxmlformats.org/officeDocument/2006/relationships/hyperlink" Target="https://gnso.icann.org/en/news/working-group-newsletters" TargetMode="External"/><Relationship Id="rId6" Type="http://schemas.openxmlformats.org/officeDocument/2006/relationships/hyperlink" Target="http://go.icann.org/policybriefing" TargetMode="External"/><Relationship Id="rId7" Type="http://schemas.openxmlformats.org/officeDocument/2006/relationships/hyperlink" Target="https://gnso.icann.org/en/issues/background-briefings/archive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gnso.icann.org/en/group-activities/active/new-gtld-subsequent-procedures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aso.icann.org/global-policies/rir-regional-policies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the Generic Names Supporting Organization (GNSO) &amp; Policy Development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23 May 2018</a:t>
            </a:r>
          </a:p>
        </p:txBody>
      </p:sp>
    </p:spTree>
    <p:extLst>
      <p:ext uri="{BB962C8B-B14F-4D97-AF65-F5344CB8AC3E}">
        <p14:creationId xmlns:p14="http://schemas.microsoft.com/office/powerpoint/2010/main" val="3311575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CD66D3C0-D556-884D-9F87-5A5E32AE5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937" y="797860"/>
            <a:ext cx="8307135" cy="1795208"/>
          </a:xfrm>
        </p:spPr>
        <p:txBody>
          <a:bodyPr/>
          <a:lstStyle/>
          <a:p>
            <a:r>
              <a:rPr lang="en-US" dirty="0"/>
              <a:t>GNSO Policy Development Process (the “PDP”)</a:t>
            </a:r>
          </a:p>
        </p:txBody>
      </p:sp>
    </p:spTree>
    <p:extLst>
      <p:ext uri="{BB962C8B-B14F-4D97-AF65-F5344CB8AC3E}">
        <p14:creationId xmlns:p14="http://schemas.microsoft.com/office/powerpoint/2010/main" val="386131564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GNSO Policy Development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44" y="710174"/>
            <a:ext cx="8599756" cy="580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27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2"/>
          <p:cNvSpPr>
            <a:spLocks noGrp="1"/>
          </p:cNvSpPr>
          <p:nvPr>
            <p:ph type="title"/>
          </p:nvPr>
        </p:nvSpPr>
        <p:spPr bwMode="auto"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3975"/>
              </a:lnSpc>
            </a:pPr>
            <a:r>
              <a:rPr lang="en-US" sz="2800" b="1" dirty="0">
                <a:latin typeface="+mn-lt"/>
                <a:cs typeface="Source Sans Pro" charset="0"/>
              </a:rPr>
              <a:t>What is ICANN “Consensus Policy”?</a:t>
            </a:r>
          </a:p>
        </p:txBody>
      </p:sp>
      <p:sp>
        <p:nvSpPr>
          <p:cNvPr id="2969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4579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86A597BA-55F4-4E4C-9450-9D026941F70E}" type="slidenum">
              <a:rPr lang="en-US" sz="1800"/>
              <a:pPr eaLnBrk="1" hangingPunct="1"/>
              <a:t>12</a:t>
            </a:fld>
            <a:endParaRPr lang="en-US" sz="1800"/>
          </a:p>
        </p:txBody>
      </p:sp>
      <p:sp>
        <p:nvSpPr>
          <p:cNvPr id="29699" name="Text Placeholder 5"/>
          <p:cNvSpPr>
            <a:spLocks noGrp="1"/>
          </p:cNvSpPr>
          <p:nvPr>
            <p:ph type="body" sz="quarter" idx="4294967295"/>
          </p:nvPr>
        </p:nvSpPr>
        <p:spPr bwMode="auto">
          <a:xfrm>
            <a:off x="0" y="1052513"/>
            <a:ext cx="8642350" cy="5184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Wingdings" charset="0"/>
              <a:buChar char=""/>
            </a:pPr>
            <a:r>
              <a:rPr lang="en-US" sz="2400" dirty="0">
                <a:ea typeface="MS PGothic" charset="0"/>
                <a:cs typeface="MS PGothic" charset="0"/>
              </a:rPr>
              <a:t>All ICANN-accredited registrars and registries have contracts with ICANN that contain binding legal obligations: </a:t>
            </a:r>
            <a:r>
              <a:rPr lang="en-US" sz="2400" dirty="0">
                <a:ea typeface="MS PGothic" charset="0"/>
                <a:cs typeface="MS PGothic" charset="0"/>
                <a:hlinkClick r:id="rId2"/>
              </a:rPr>
              <a:t>http://www.icann.org/en/general/agreements.htm</a:t>
            </a:r>
            <a:endParaRPr lang="en-US" sz="2400" dirty="0">
              <a:ea typeface="MS PGothic" charset="0"/>
              <a:cs typeface="MS PGothic" charset="0"/>
            </a:endParaRPr>
          </a:p>
          <a:p>
            <a:pPr eaLnBrk="1" hangingPunct="1">
              <a:buFont typeface="Wingdings" charset="0"/>
              <a:buChar char=""/>
            </a:pPr>
            <a:r>
              <a:rPr lang="en-US" sz="2400" dirty="0">
                <a:ea typeface="MS PGothic" charset="0"/>
                <a:cs typeface="MS PGothic" charset="0"/>
              </a:rPr>
              <a:t>In this context, </a:t>
            </a:r>
            <a:r>
              <a:rPr lang="en-US" sz="2400" b="1" i="1" dirty="0">
                <a:ea typeface="MS PGothic" charset="0"/>
                <a:cs typeface="MS PGothic" charset="0"/>
              </a:rPr>
              <a:t>“Consensus Policy”</a:t>
            </a:r>
            <a:r>
              <a:rPr lang="en-US" altLang="ja-JP" sz="2400" dirty="0">
                <a:ea typeface="MS PGothic" charset="0"/>
                <a:cs typeface="MS PGothic" charset="0"/>
              </a:rPr>
              <a:t>* is a policy broadly supported by ICANN</a:t>
            </a:r>
            <a:r>
              <a:rPr lang="en-US" sz="2400" dirty="0">
                <a:ea typeface="MS PGothic" charset="0"/>
                <a:cs typeface="MS PGothic" charset="0"/>
              </a:rPr>
              <a:t>’</a:t>
            </a:r>
            <a:r>
              <a:rPr lang="en-US" altLang="ja-JP" sz="2400" dirty="0">
                <a:ea typeface="MS PGothic" charset="0"/>
                <a:cs typeface="MS PGothic" charset="0"/>
              </a:rPr>
              <a:t>s stakeholders, and which can bind ICANN-accredited registrars and registries</a:t>
            </a:r>
          </a:p>
          <a:p>
            <a:pPr eaLnBrk="1" hangingPunct="1">
              <a:buFont typeface="Lucida Grande" charset="0"/>
              <a:buNone/>
            </a:pPr>
            <a:endParaRPr lang="en-US" sz="1200" dirty="0">
              <a:ea typeface="MS PGothic" charset="0"/>
              <a:cs typeface="MS PGothic" charset="0"/>
            </a:endParaRPr>
          </a:p>
          <a:p>
            <a:pPr eaLnBrk="1" hangingPunct="1">
              <a:buFont typeface="Lucida Grande" charset="0"/>
              <a:buNone/>
            </a:pPr>
            <a:endParaRPr lang="en-US" sz="1200" dirty="0">
              <a:ea typeface="MS PGothic" charset="0"/>
              <a:cs typeface="MS PGothic" charset="0"/>
            </a:endParaRPr>
          </a:p>
          <a:p>
            <a:pPr lvl="1" eaLnBrk="1" hangingPunct="1">
              <a:buFont typeface="Wingdings" charset="0"/>
              <a:buChar char="v"/>
            </a:pPr>
            <a:r>
              <a:rPr lang="en-US" sz="1600" i="1" dirty="0">
                <a:ea typeface="MS PGothic" charset="0"/>
                <a:cs typeface="MS PGothic" charset="0"/>
              </a:rPr>
              <a:t>Please refer to particular contracts for specific limitations and to the ICANN Bylaws for the overall context. Note that this presentation does not not constitute legal advice or a waiver or modification of any ICANN agreement</a:t>
            </a:r>
          </a:p>
          <a:p>
            <a:pPr eaLnBrk="1" hangingPunct="1">
              <a:buFont typeface="Lucida Grande" charset="0"/>
              <a:buNone/>
            </a:pPr>
            <a:endParaRPr lang="en-US" sz="1200" dirty="0">
              <a:ea typeface="MS PGothic" charset="0"/>
              <a:cs typeface="MS PGothic" charset="0"/>
            </a:endParaRPr>
          </a:p>
          <a:p>
            <a:pPr eaLnBrk="1" hangingPunct="1">
              <a:buFont typeface="Lucida Grande" charset="0"/>
              <a:buChar char="+"/>
            </a:pPr>
            <a:endParaRPr lang="en-US" dirty="0">
              <a:ea typeface="MS PGothic" charset="0"/>
              <a:cs typeface="MS PGothic" charset="0"/>
            </a:endParaRPr>
          </a:p>
          <a:p>
            <a:pPr eaLnBrk="1" hangingPunct="1">
              <a:buFont typeface="Lucida Grande" charset="0"/>
              <a:buChar char="+"/>
            </a:pPr>
            <a:endParaRPr lang="en-US" dirty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84932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3975"/>
              </a:lnSpc>
            </a:pPr>
            <a:r>
              <a:rPr lang="en-US" dirty="0">
                <a:latin typeface="+mn-lt"/>
                <a:cs typeface="Source Sans Pro" charset="0"/>
              </a:rPr>
              <a:t>“Consensus Policy”</a:t>
            </a:r>
          </a:p>
        </p:txBody>
      </p:sp>
      <p:sp>
        <p:nvSpPr>
          <p:cNvPr id="30721" name="Text Placeholder 2"/>
          <p:cNvSpPr>
            <a:spLocks noGrp="1"/>
          </p:cNvSpPr>
          <p:nvPr>
            <p:ph type="body" sz="quarter" idx="4294967295"/>
          </p:nvPr>
        </p:nvSpPr>
        <p:spPr bwMode="auto">
          <a:xfrm>
            <a:off x="395288" y="765175"/>
            <a:ext cx="8443912" cy="56753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buFont typeface="Lucida Grande" charset="0"/>
              <a:buNone/>
            </a:pPr>
            <a:r>
              <a:rPr lang="en-US" sz="2400" dirty="0">
                <a:ea typeface="MS PGothic" charset="0"/>
                <a:cs typeface="MS PGothic" charset="0"/>
              </a:rPr>
              <a:t>In their contracts with ICANN, registries and registrars agree to comply with “consensus” policies adopted by ICANN; provided that (</a:t>
            </a:r>
            <a:r>
              <a:rPr lang="en-US" sz="2400" dirty="0" err="1">
                <a:ea typeface="MS PGothic" charset="0"/>
                <a:cs typeface="MS PGothic" charset="0"/>
              </a:rPr>
              <a:t>i</a:t>
            </a:r>
            <a:r>
              <a:rPr lang="en-US" sz="2400" dirty="0">
                <a:ea typeface="MS PGothic" charset="0"/>
                <a:cs typeface="MS PGothic" charset="0"/>
              </a:rPr>
              <a:t>) such policies do not unreasonably restrain competition; and </a:t>
            </a:r>
          </a:p>
          <a:p>
            <a:pPr marL="0" indent="0" eaLnBrk="1" hangingPunct="1">
              <a:buFont typeface="Lucida Grande" charset="0"/>
              <a:buNone/>
            </a:pPr>
            <a:r>
              <a:rPr lang="en-US" sz="2400" dirty="0">
                <a:ea typeface="MS PGothic" charset="0"/>
                <a:cs typeface="MS PGothic" charset="0"/>
              </a:rPr>
              <a:t>(ii) the policies relate to: </a:t>
            </a:r>
          </a:p>
          <a:p>
            <a:pPr marL="857250" lvl="1" indent="-457200" eaLnBrk="1" hangingPunct="1">
              <a:buFont typeface="Calibri" charset="0"/>
              <a:buAutoNum type="arabicParenR"/>
            </a:pPr>
            <a:r>
              <a:rPr lang="en-US" sz="2000" dirty="0">
                <a:solidFill>
                  <a:srgbClr val="0A1F24"/>
                </a:solidFill>
                <a:ea typeface="MS PGothic" charset="0"/>
                <a:cs typeface="MS PGothic" charset="0"/>
              </a:rPr>
              <a:t>Issues for which uniform or coordinated resolution is reasonably necessary to facilitate interoperability, technical reliability and/or stable operation of the Internet or Domain Name System;</a:t>
            </a:r>
          </a:p>
          <a:p>
            <a:pPr marL="857250" lvl="1" indent="-457200" eaLnBrk="1" hangingPunct="1">
              <a:buFont typeface="Calibri" charset="0"/>
              <a:buAutoNum type="arabicParenR"/>
            </a:pPr>
            <a:r>
              <a:rPr lang="en-US" sz="2000" dirty="0">
                <a:solidFill>
                  <a:srgbClr val="0A1F24"/>
                </a:solidFill>
                <a:ea typeface="MS PGothic" charset="0"/>
                <a:cs typeface="MS PGothic" charset="0"/>
              </a:rPr>
              <a:t>Registry / registrar policies reasonably necessary to implement Consensus Policies relating to registrars/registries; and</a:t>
            </a:r>
          </a:p>
          <a:p>
            <a:pPr marL="857250" lvl="1" indent="-457200" eaLnBrk="1" hangingPunct="1">
              <a:buFont typeface="Calibri" charset="0"/>
              <a:buAutoNum type="arabicParenR"/>
            </a:pPr>
            <a:r>
              <a:rPr lang="en-US" sz="2000" dirty="0">
                <a:solidFill>
                  <a:srgbClr val="0A1F24"/>
                </a:solidFill>
                <a:ea typeface="MS PGothic" charset="0"/>
                <a:cs typeface="MS PGothic" charset="0"/>
              </a:rPr>
              <a:t>Resolution of disputes regarding the registration of domain names (as opposed to the use of such domain names)</a:t>
            </a:r>
          </a:p>
          <a:p>
            <a:pPr marL="0" indent="0" eaLnBrk="1" hangingPunct="1">
              <a:buFont typeface="Lucida Grande" charset="0"/>
              <a:buNone/>
            </a:pPr>
            <a:endParaRPr lang="en-US" sz="2000" dirty="0">
              <a:ea typeface="MS PGothic" charset="0"/>
              <a:cs typeface="MS PGothic" charset="0"/>
            </a:endParaRPr>
          </a:p>
          <a:p>
            <a:pPr marL="0" indent="0" eaLnBrk="1" hangingPunct="1">
              <a:buFont typeface="Wingdings" charset="0"/>
              <a:buChar char="v"/>
            </a:pPr>
            <a:r>
              <a:rPr lang="en-US" sz="1800" i="1" dirty="0">
                <a:ea typeface="MS PGothic" charset="0"/>
                <a:cs typeface="MS PGothic" charset="0"/>
              </a:rPr>
              <a:t>Detailed topics subjected to “Consensus Policy” are also further defined in the gTLD Registry and Registrar Agreements</a:t>
            </a:r>
          </a:p>
          <a:p>
            <a:pPr marL="0" indent="0" eaLnBrk="1" hangingPunct="1">
              <a:buFont typeface="Calibri" charset="0"/>
              <a:buAutoNum type="arabicPeriod"/>
            </a:pPr>
            <a:endParaRPr lang="en-US" sz="2000" dirty="0">
              <a:ea typeface="MS PGothic" charset="0"/>
              <a:cs typeface="MS PGothic" charset="0"/>
            </a:endParaRPr>
          </a:p>
          <a:p>
            <a:pPr marL="0" indent="0" eaLnBrk="1" hangingPunct="1">
              <a:buFont typeface="Calibri" charset="0"/>
              <a:buAutoNum type="arabicPeriod"/>
            </a:pPr>
            <a:endParaRPr lang="en-US" sz="2000" dirty="0">
              <a:ea typeface="MS PGothic" charset="0"/>
              <a:cs typeface="MS PGothic" charset="0"/>
            </a:endParaRPr>
          </a:p>
          <a:p>
            <a:pPr marL="0" indent="0" eaLnBrk="1" hangingPunct="1">
              <a:buFont typeface="Lucida Grande" charset="0"/>
              <a:buChar char="+"/>
            </a:pPr>
            <a:endParaRPr lang="en-US" dirty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402199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“The Picket Fence”</a:t>
            </a:r>
          </a:p>
        </p:txBody>
      </p:sp>
      <p:pic>
        <p:nvPicPr>
          <p:cNvPr id="3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52563"/>
            <a:ext cx="2257425" cy="2697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90694" y="1468543"/>
            <a:ext cx="611489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ea typeface="MS PGothic" charset="0"/>
                <a:cs typeface="MS PGothic" charset="0"/>
              </a:rPr>
              <a:t>The general policy making authority granted to ICANN to preserve the stability and security of the DNS and the policy authority described in previous slide create a “picket fence” around ICANN’s authority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ea typeface="MS PGothic" charset="0"/>
                <a:cs typeface="MS PGothic" charset="0"/>
              </a:rPr>
              <a:t>ICANN could establish policy and/or best practices affecting issues outside the picket fence, but could not mandate registry and registrar compliance with such policies. Issues considered outside of the picket fence include, for example</a:t>
            </a:r>
            <a:r>
              <a:rPr lang="en-US" sz="2400">
                <a:ea typeface="MS PGothic" charset="0"/>
                <a:cs typeface="MS PGothic" charset="0"/>
              </a:rPr>
              <a:t>, pricing. </a:t>
            </a:r>
            <a:endParaRPr lang="en-US" sz="2400" dirty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890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the Tools and Mechanisms used?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3397" y="1270660"/>
            <a:ext cx="3192780" cy="4851421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Wingdings" charset="2"/>
              <a:buChar char=""/>
            </a:pP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The PDP Working Group model</a:t>
            </a:r>
          </a:p>
          <a:p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Wingdings" charset="2"/>
              <a:buChar char=""/>
            </a:pP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Meetings: in-person, teleconference</a:t>
            </a:r>
          </a:p>
          <a:p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Wingdings" charset="2"/>
              <a:buChar char=""/>
            </a:pP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Public comments are critical</a:t>
            </a:r>
          </a:p>
          <a:p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Wingdings" charset="2"/>
              <a:buChar char=""/>
            </a:pP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Online collaboration mechanisms</a:t>
            </a:r>
          </a:p>
          <a:p>
            <a:pPr marL="342900" indent="-342900">
              <a:buFont typeface="Wingdings" charset="2"/>
              <a:buChar char=""/>
            </a:pP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Wingdings" charset="2"/>
              <a:buChar char=""/>
            </a:pP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Regular publications &amp; briefings</a:t>
            </a:r>
          </a:p>
          <a:p>
            <a:pPr marL="342900" indent="-342900">
              <a:buFont typeface="Wingdings" charset="2"/>
              <a:buChar char=""/>
            </a:pPr>
            <a:endParaRPr lang="en-US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marL="342900" indent="-342900">
              <a:buFont typeface="Wingdings" charset="2"/>
              <a:buChar char=""/>
            </a:pPr>
            <a: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Webinars &amp; updates</a:t>
            </a:r>
          </a:p>
        </p:txBody>
      </p:sp>
      <p:pic>
        <p:nvPicPr>
          <p:cNvPr id="4" name="Picture 3" descr="0203-earth.eps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3826" y="1142248"/>
            <a:ext cx="2885053" cy="3004960"/>
          </a:xfrm>
          <a:prstGeom prst="rect">
            <a:avLst/>
          </a:prstGeom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244401" y="4327909"/>
            <a:ext cx="3441402" cy="14869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 sz="2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defTabSz="457200" eaLnBrk="0" hangingPunct="0">
              <a:defRPr sz="2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defTabSz="457200" eaLnBrk="0" hangingPunct="0">
              <a:defRPr sz="2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defTabSz="457200" eaLnBrk="0" hangingPunct="0">
              <a:defRPr sz="2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defTabSz="457200" eaLnBrk="0" hangingPunct="0">
              <a:defRPr sz="2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altLang="ja-JP" sz="2000" b="1" dirty="0">
                <a:solidFill>
                  <a:srgbClr val="0A1F24"/>
                </a:solidFill>
                <a:latin typeface="Arial" charset="0"/>
                <a:ea typeface="Arial" charset="0"/>
                <a:cs typeface="Arial" charset="0"/>
              </a:rPr>
              <a:t>These tools all support</a:t>
            </a:r>
            <a:r>
              <a:rPr lang="en-US" altLang="ja-JP" sz="2000" dirty="0">
                <a:solidFill>
                  <a:srgbClr val="0A1F24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000" dirty="0">
                <a:solidFill>
                  <a:srgbClr val="0A1F24"/>
                </a:solidFill>
                <a:latin typeface="Arial" charset="0"/>
                <a:ea typeface="Arial" charset="0"/>
                <a:cs typeface="Arial" charset="0"/>
              </a:rPr>
              <a:t>bottom-up, consensus policies and guidelines</a:t>
            </a:r>
            <a:endParaRPr lang="en-US" altLang="ja-JP" sz="2000" dirty="0">
              <a:solidFill>
                <a:srgbClr val="0A1F24"/>
              </a:solidFill>
              <a:latin typeface="Arial" charset="0"/>
              <a:ea typeface="Arial" charset="0"/>
              <a:cs typeface="Arial" charset="0"/>
            </a:endParaRPr>
          </a:p>
          <a:p>
            <a:pPr algn="ctr" eaLnBrk="1" hangingPunct="1">
              <a:spcAft>
                <a:spcPts val="1200"/>
              </a:spcAft>
              <a:buClr>
                <a:srgbClr val="7F7F7F"/>
              </a:buClr>
              <a:buSzPct val="123000"/>
              <a:defRPr/>
            </a:pPr>
            <a:endParaRPr lang="en-US" dirty="0">
              <a:solidFill>
                <a:srgbClr val="0A1F2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Source Sans Pro"/>
              <a:ea typeface="MS PGothic" charset="0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82621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Important facts about participation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49698" y="998186"/>
            <a:ext cx="602079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SzPct val="75000"/>
              <a:buFont typeface="Arial" charset="0"/>
              <a:buChar char="•"/>
            </a:pP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Anyone can participate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 a GNSO PDP Working Group, if that is the chosen model for the PDP Team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SzPct val="75000"/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Anyone can join a Working Group as a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Member or Observer 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SzPct val="75000"/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Participation in a GNSO Working Group currently remains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open throughout the lifecycle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of the project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SzPct val="75000"/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Much policy development work occurs regularly throughout the year, not just at ICANN meetings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SzPct val="75000"/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Although attending an ICANN meeting is useful, </a:t>
            </a:r>
            <a:r>
              <a:rPr lang="en-US" sz="2000" b="1" dirty="0">
                <a:latin typeface="Arial" charset="0"/>
                <a:ea typeface="Arial" charset="0"/>
                <a:cs typeface="Arial" charset="0"/>
              </a:rPr>
              <a:t>all Working Groups conduct their work via conference calls, mailing lists and virtual meeting rooms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43" y="1995653"/>
            <a:ext cx="2403855" cy="160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07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B92020-D2F6-C540-9550-4828EF38C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PDP 3.0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D466EA-1728-B245-A971-75BE547442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27710" y="962212"/>
            <a:ext cx="7907338" cy="457181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GNSO Council is currently considering incremental improvements to the PDP to enhance efficiency and effectiveness of GNSO policy development activities. Improvements are focusing on the following areas:</a:t>
            </a:r>
          </a:p>
          <a:p>
            <a:r>
              <a:rPr lang="en-US" dirty="0"/>
              <a:t>Working Group dynamics </a:t>
            </a:r>
          </a:p>
          <a:p>
            <a:r>
              <a:rPr lang="en-US" dirty="0"/>
              <a:t>Working Group leadership </a:t>
            </a:r>
          </a:p>
          <a:p>
            <a:r>
              <a:rPr lang="en-US" dirty="0"/>
              <a:t>Complexity of subject matter </a:t>
            </a:r>
          </a:p>
          <a:p>
            <a:r>
              <a:rPr lang="en-US" dirty="0"/>
              <a:t>Consensus building </a:t>
            </a:r>
          </a:p>
          <a:p>
            <a:r>
              <a:rPr lang="en-US" dirty="0"/>
              <a:t>Role of the Council as the manager of the PDP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64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Arial"/>
                <a:cs typeface="Arial"/>
              </a:rPr>
              <a:t>Where to find more information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374904" y="1450272"/>
            <a:ext cx="8277100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Sign up for the various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ICANN regional newsletters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 get news about selected policy work, current public comment opportunities and upcoming webinars</a:t>
            </a:r>
          </a:p>
          <a:p>
            <a:pPr marL="257175" indent="-257175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Sign up for the </a:t>
            </a:r>
            <a:r>
              <a:rPr lang="en-US" sz="2400" b="1" dirty="0">
                <a:latin typeface="Arial" charset="0"/>
                <a:ea typeface="Arial" charset="0"/>
                <a:cs typeface="Arial" charset="0"/>
              </a:rPr>
              <a:t>Policy Update webinars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, scheduled before each ICANN meeting</a:t>
            </a:r>
          </a:p>
          <a:p>
            <a:pPr marL="257175" indent="-257175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Check out the GNSO web-site for further information: </a:t>
            </a:r>
            <a:r>
              <a:rPr lang="en-US" sz="2400" dirty="0">
                <a:latin typeface="Arial" charset="0"/>
                <a:ea typeface="Arial" charset="0"/>
                <a:cs typeface="Arial" charset="0"/>
                <a:hlinkClick r:id="rId2"/>
              </a:rPr>
              <a:t>http://gnso.icann.org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37858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A5E497F-6DD3-6B44-973B-A9CE9CD7D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with other SO/ACs</a:t>
            </a:r>
          </a:p>
        </p:txBody>
      </p:sp>
    </p:spTree>
    <p:extLst>
      <p:ext uri="{BB962C8B-B14F-4D97-AF65-F5344CB8AC3E}">
        <p14:creationId xmlns:p14="http://schemas.microsoft.com/office/powerpoint/2010/main" val="122757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350124" y="1299014"/>
            <a:ext cx="2539800" cy="217525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48738" y="1299014"/>
            <a:ext cx="2539800" cy="2175252"/>
          </a:xfrm>
          <a:prstGeom prst="rect">
            <a:avLst/>
          </a:prstGeom>
          <a:solidFill>
            <a:schemeClr val="accent4">
              <a:alpha val="63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50124" y="1299014"/>
            <a:ext cx="2539800" cy="87588"/>
          </a:xfrm>
          <a:prstGeom prst="rect">
            <a:avLst/>
          </a:prstGeom>
          <a:solidFill>
            <a:srgbClr val="145357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48738" y="1299014"/>
            <a:ext cx="2539800" cy="87588"/>
          </a:xfrm>
          <a:prstGeom prst="rect">
            <a:avLst/>
          </a:prstGeom>
          <a:solidFill>
            <a:srgbClr val="EA90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51511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350124" y="3681668"/>
            <a:ext cx="2539800" cy="2175252"/>
          </a:xfrm>
          <a:prstGeom prst="rect">
            <a:avLst/>
          </a:prstGeom>
          <a:solidFill>
            <a:schemeClr val="accent2">
              <a:alpha val="86000"/>
            </a:schemeClr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048738" y="3681668"/>
            <a:ext cx="2539800" cy="217525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51511" y="3681668"/>
            <a:ext cx="2539800" cy="87588"/>
          </a:xfrm>
          <a:prstGeom prst="rect">
            <a:avLst/>
          </a:prstGeom>
          <a:solidFill>
            <a:srgbClr val="AC44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50124" y="3681668"/>
            <a:ext cx="2539800" cy="8758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048738" y="3681668"/>
            <a:ext cx="2539800" cy="87588"/>
          </a:xfrm>
          <a:prstGeom prst="rect">
            <a:avLst/>
          </a:prstGeom>
          <a:solidFill>
            <a:srgbClr val="114E8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367741" y="1501265"/>
            <a:ext cx="498944" cy="498944"/>
          </a:xfrm>
          <a:prstGeom prst="ellipse">
            <a:avLst/>
          </a:prstGeom>
          <a:solidFill>
            <a:schemeClr val="accent3">
              <a:lumMod val="75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7074908" y="1501265"/>
            <a:ext cx="498944" cy="498944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367741" y="3895123"/>
            <a:ext cx="498944" cy="498944"/>
          </a:xfrm>
          <a:prstGeom prst="ellipse">
            <a:avLst/>
          </a:prstGeom>
          <a:solidFill>
            <a:srgbClr val="0A325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7074908" y="3895123"/>
            <a:ext cx="498944" cy="4989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50" name="Oval 49"/>
          <p:cNvSpPr/>
          <p:nvPr/>
        </p:nvSpPr>
        <p:spPr>
          <a:xfrm>
            <a:off x="1675282" y="3895123"/>
            <a:ext cx="498944" cy="49894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1511" y="1299014"/>
            <a:ext cx="2539800" cy="2175252"/>
          </a:xfrm>
          <a:prstGeom prst="rect">
            <a:avLst/>
          </a:prstGeom>
          <a:solidFill>
            <a:schemeClr val="accent1">
              <a:alpha val="72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  <a:cs typeface="Arial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511" y="1299014"/>
            <a:ext cx="2539800" cy="875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3" name="Oval 2"/>
          <p:cNvSpPr/>
          <p:nvPr/>
        </p:nvSpPr>
        <p:spPr>
          <a:xfrm>
            <a:off x="1666927" y="1510650"/>
            <a:ext cx="498944" cy="498944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/>
              <a:cs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86759" y="1982152"/>
            <a:ext cx="208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Policy Development at ICANN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579874" y="1982152"/>
            <a:ext cx="208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The GNSO and the GNSO Council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283988" y="1982152"/>
            <a:ext cx="208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GNSO Policy Development Process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86759" y="4364806"/>
            <a:ext cx="208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Engagement with other SO/ACs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579874" y="4364806"/>
            <a:ext cx="2080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A case study: new gTLD Subsequent Procedures PDP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283988" y="4364806"/>
            <a:ext cx="2080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FFFF"/>
                </a:solidFill>
                <a:latin typeface="Arial"/>
                <a:cs typeface="Arial"/>
              </a:rPr>
              <a:t>Questions &amp; Answers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51511" y="1519144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50124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8738" y="1508195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51511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50124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048738" y="3910762"/>
            <a:ext cx="2539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962580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 with other SO/ACs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904" y="974912"/>
            <a:ext cx="7907338" cy="4571813"/>
          </a:xfrm>
        </p:spPr>
        <p:txBody>
          <a:bodyPr/>
          <a:lstStyle/>
          <a:p>
            <a:r>
              <a:rPr lang="en-US" dirty="0"/>
              <a:t>The GNSO Council has a liaison FROM the ALAC and the ccNSO as well as a liaison TO the GAC and the ccNSO, as well as joint meetings with the ccNSO and GAC at ICANN meetings.</a:t>
            </a:r>
          </a:p>
          <a:p>
            <a:r>
              <a:rPr lang="en-US" dirty="0"/>
              <a:t>Numerous opportunities for SO/ACs to provide input to the PDP process, e.g. specific input requested at an early stage of the process as well as various opportunities for public comment</a:t>
            </a:r>
          </a:p>
          <a:p>
            <a:r>
              <a:rPr lang="en-US" dirty="0"/>
              <a:t>Specific mechanisms created to facilitate early engagement by the GAC in policy development mechanisms as a result of the GAC-GNSO Consultation Group, including the Quick Look Mechanism to identify whether or not a PDP is expected to raise public policy concerns. </a:t>
            </a:r>
          </a:p>
          <a:p>
            <a:r>
              <a:rPr lang="en-US" dirty="0"/>
              <a:t>None of these engagement opportunities negate other SO/ACs’ performance of their role as described under the Bylaws. </a:t>
            </a:r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BC8725-3B4A-C94B-8B76-1A6CBDBF1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Study: new gTLD Subsequent Procedures PDP</a:t>
            </a:r>
          </a:p>
        </p:txBody>
      </p:sp>
    </p:spTree>
    <p:extLst>
      <p:ext uri="{BB962C8B-B14F-4D97-AF65-F5344CB8AC3E}">
        <p14:creationId xmlns:p14="http://schemas.microsoft.com/office/powerpoint/2010/main" val="1793219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PDP about?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904" y="974912"/>
            <a:ext cx="7907338" cy="4571813"/>
          </a:xfrm>
        </p:spPr>
        <p:txBody>
          <a:bodyPr/>
          <a:lstStyle/>
          <a:p>
            <a:r>
              <a:rPr lang="en-US" dirty="0"/>
              <a:t>GNSO recommendations from 2007 resulted in the Applicant Guidebook and the 2012 round of the New </a:t>
            </a:r>
            <a:r>
              <a:rPr lang="en-US" dirty="0" err="1"/>
              <a:t>gTLD</a:t>
            </a:r>
            <a:r>
              <a:rPr lang="en-US" dirty="0"/>
              <a:t> Program.</a:t>
            </a:r>
          </a:p>
          <a:p>
            <a:r>
              <a:rPr lang="en-US" dirty="0"/>
              <a:t>The New </a:t>
            </a:r>
            <a:r>
              <a:rPr lang="en-US" dirty="0" err="1"/>
              <a:t>gTLD</a:t>
            </a:r>
            <a:r>
              <a:rPr lang="en-US" dirty="0"/>
              <a:t> Subsequent Procedures PDP (“</a:t>
            </a:r>
            <a:r>
              <a:rPr lang="en-US" dirty="0" err="1"/>
              <a:t>SubPro</a:t>
            </a:r>
            <a:r>
              <a:rPr lang="en-US" dirty="0"/>
              <a:t>”) is focused on considering the 2012 round policy and </a:t>
            </a:r>
            <a:r>
              <a:rPr lang="en-US" b="1" dirty="0"/>
              <a:t>determining what changes might need to be made to the original GNSO recommendations from 2007</a:t>
            </a:r>
            <a:r>
              <a:rPr lang="en-US" dirty="0"/>
              <a:t>.</a:t>
            </a:r>
          </a:p>
          <a:p>
            <a:r>
              <a:rPr lang="en-US" dirty="0"/>
              <a:t>The PDP was </a:t>
            </a:r>
            <a:r>
              <a:rPr lang="en-US" b="1" dirty="0"/>
              <a:t>chartered</a:t>
            </a:r>
            <a:r>
              <a:rPr lang="en-US" dirty="0"/>
              <a:t> and began its work in early </a:t>
            </a:r>
            <a:r>
              <a:rPr lang="en-US" b="1" dirty="0"/>
              <a:t>2016</a:t>
            </a:r>
          </a:p>
          <a:p>
            <a:pPr lvl="1"/>
            <a:r>
              <a:rPr lang="en-US" dirty="0"/>
              <a:t>Charter available here: </a:t>
            </a:r>
            <a:r>
              <a:rPr lang="en-US" dirty="0">
                <a:hlinkClick r:id="rId2"/>
              </a:rPr>
              <a:t>https://gnso.icann.org/en/issues/new-gtlds/subsequent-procedures-charter-21jan16-en.pdf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8836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the PDP Structured?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904" y="865184"/>
            <a:ext cx="7907338" cy="4571813"/>
          </a:xfrm>
        </p:spPr>
        <p:txBody>
          <a:bodyPr/>
          <a:lstStyle/>
          <a:p>
            <a:r>
              <a:rPr lang="en-US" sz="1800" dirty="0"/>
              <a:t>The PDP has two overall co-chairs: </a:t>
            </a:r>
            <a:r>
              <a:rPr lang="en-US" sz="1800" b="1" dirty="0"/>
              <a:t>Jeff </a:t>
            </a:r>
            <a:r>
              <a:rPr lang="en-US" sz="1800" b="1" dirty="0" err="1"/>
              <a:t>Neuman</a:t>
            </a:r>
            <a:r>
              <a:rPr lang="en-US" sz="1800" b="1" dirty="0"/>
              <a:t> </a:t>
            </a:r>
            <a:r>
              <a:rPr lang="en-US" sz="1800" dirty="0"/>
              <a:t>and </a:t>
            </a:r>
            <a:r>
              <a:rPr lang="en-US" sz="1800" b="1" dirty="0"/>
              <a:t>Cheryl Langdon-Orr</a:t>
            </a:r>
          </a:p>
          <a:p>
            <a:r>
              <a:rPr lang="en-US" sz="1800" dirty="0"/>
              <a:t>The PDP has over 40 separate topics identified in its charter and broke into sub team work tracks to tackle work:</a:t>
            </a:r>
          </a:p>
          <a:p>
            <a:pPr lvl="1"/>
            <a:r>
              <a:rPr lang="en-US" sz="1800" dirty="0"/>
              <a:t>Work Track 1: Overall Process/Support/Outreach (</a:t>
            </a:r>
            <a:r>
              <a:rPr lang="en-US" sz="1800" b="1" dirty="0"/>
              <a:t>Christa Taylor </a:t>
            </a:r>
            <a:r>
              <a:rPr lang="en-US" sz="1800" dirty="0"/>
              <a:t>and </a:t>
            </a:r>
            <a:r>
              <a:rPr lang="en-US" sz="1800" b="1" dirty="0"/>
              <a:t>Sara </a:t>
            </a:r>
            <a:r>
              <a:rPr lang="en-US" sz="1800" b="1" dirty="0" err="1"/>
              <a:t>Bockey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Work Track 2: Legal/Regulatory (</a:t>
            </a:r>
            <a:r>
              <a:rPr lang="en-US" sz="1800" b="1" dirty="0"/>
              <a:t>Michael </a:t>
            </a:r>
            <a:r>
              <a:rPr lang="en-US" sz="1800" b="1" dirty="0" err="1"/>
              <a:t>Flemming</a:t>
            </a:r>
            <a:r>
              <a:rPr lang="en-US" sz="1800" b="1" dirty="0"/>
              <a:t> </a:t>
            </a:r>
            <a:r>
              <a:rPr lang="en-US" sz="1800" dirty="0"/>
              <a:t>and </a:t>
            </a:r>
            <a:r>
              <a:rPr lang="en-US" sz="1800" b="1" dirty="0"/>
              <a:t>Sophia Feng)</a:t>
            </a:r>
          </a:p>
          <a:p>
            <a:pPr lvl="1"/>
            <a:r>
              <a:rPr lang="en-US" sz="1800" dirty="0"/>
              <a:t>Work Track 3: String Contention, Objections, Disputes (</a:t>
            </a:r>
            <a:r>
              <a:rPr lang="en-US" sz="1800" b="1" dirty="0"/>
              <a:t>Karen Day </a:t>
            </a:r>
            <a:r>
              <a:rPr lang="en-US" sz="1800" dirty="0"/>
              <a:t>and </a:t>
            </a:r>
            <a:r>
              <a:rPr lang="en-US" sz="1800" b="1" dirty="0"/>
              <a:t>Robin Gross</a:t>
            </a:r>
            <a:r>
              <a:rPr lang="en-US" sz="1800" dirty="0"/>
              <a:t>)</a:t>
            </a:r>
          </a:p>
          <a:p>
            <a:pPr lvl="1"/>
            <a:r>
              <a:rPr lang="en-US" sz="1800" dirty="0"/>
              <a:t>Work Track 4: IDNs, Technical &amp; Operations (</a:t>
            </a:r>
            <a:r>
              <a:rPr lang="en-US" sz="1800" b="1" dirty="0"/>
              <a:t>Rubens </a:t>
            </a:r>
            <a:r>
              <a:rPr lang="en-US" sz="1800" b="1" dirty="0" err="1"/>
              <a:t>Kuhl</a:t>
            </a:r>
            <a:r>
              <a:rPr lang="en-US" sz="1800" b="1" dirty="0"/>
              <a:t> </a:t>
            </a:r>
            <a:r>
              <a:rPr lang="en-US" sz="1800" dirty="0"/>
              <a:t>and </a:t>
            </a:r>
            <a:r>
              <a:rPr lang="en-US" sz="1800" b="1" dirty="0"/>
              <a:t>Cheryl Langdon-Orr</a:t>
            </a:r>
            <a:r>
              <a:rPr lang="en-US" sz="1800" dirty="0"/>
              <a:t>)</a:t>
            </a:r>
          </a:p>
          <a:p>
            <a:r>
              <a:rPr lang="en-US" sz="1800" dirty="0"/>
              <a:t>Work Track 5: </a:t>
            </a:r>
            <a:r>
              <a:rPr lang="en-US" sz="1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Geographic Names at the Top-Level </a:t>
            </a:r>
            <a:r>
              <a:rPr lang="en-US" sz="1800" dirty="0"/>
              <a:t>(</a:t>
            </a:r>
            <a:r>
              <a:rPr lang="en-US" sz="1800" b="1" dirty="0" err="1"/>
              <a:t>Annebeth</a:t>
            </a:r>
            <a:r>
              <a:rPr lang="en-US" sz="1800" b="1" dirty="0"/>
              <a:t> Lange</a:t>
            </a:r>
            <a:r>
              <a:rPr lang="en-US" sz="1800" dirty="0"/>
              <a:t>, </a:t>
            </a:r>
            <a:r>
              <a:rPr lang="en-US" sz="1800" b="1" dirty="0"/>
              <a:t>Javier </a:t>
            </a:r>
            <a:r>
              <a:rPr lang="en-US" sz="1800" b="1" dirty="0" err="1"/>
              <a:t>Rúa-Jovet</a:t>
            </a:r>
            <a:r>
              <a:rPr lang="en-US" sz="1800" dirty="0"/>
              <a:t>, </a:t>
            </a:r>
            <a:r>
              <a:rPr lang="en-US" sz="1800" b="1" dirty="0"/>
              <a:t>Martin Sutton</a:t>
            </a:r>
            <a:r>
              <a:rPr lang="en-US" sz="1800" dirty="0"/>
              <a:t>, and </a:t>
            </a:r>
            <a:r>
              <a:rPr lang="en-US" sz="1800" b="1" dirty="0"/>
              <a:t>Olga </a:t>
            </a:r>
            <a:r>
              <a:rPr lang="en-US" sz="1800" b="1" dirty="0" err="1"/>
              <a:t>Cavalli</a:t>
            </a:r>
            <a:r>
              <a:rPr lang="en-US" sz="1800" dirty="0"/>
              <a:t>)</a:t>
            </a:r>
          </a:p>
          <a:p>
            <a:r>
              <a:rPr lang="en-US" sz="1800" dirty="0"/>
              <a:t>All Work Tracks will submit their work to the whole WG for review and approval</a:t>
            </a:r>
          </a:p>
        </p:txBody>
      </p:sp>
    </p:spTree>
    <p:extLst>
      <p:ext uri="{BB962C8B-B14F-4D97-AF65-F5344CB8AC3E}">
        <p14:creationId xmlns:p14="http://schemas.microsoft.com/office/powerpoint/2010/main" val="1496820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Role of the PDP Leadership?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904" y="974912"/>
            <a:ext cx="7907338" cy="4571813"/>
          </a:xfrm>
        </p:spPr>
        <p:txBody>
          <a:bodyPr/>
          <a:lstStyle/>
          <a:p>
            <a:r>
              <a:rPr lang="en-US" dirty="0"/>
              <a:t>Serving as a leader in this PDP, and any other GNSO PDP, is more about ensuring </a:t>
            </a:r>
            <a:r>
              <a:rPr lang="en-US" b="1" dirty="0"/>
              <a:t>process is followed</a:t>
            </a:r>
            <a:r>
              <a:rPr lang="en-US" dirty="0"/>
              <a:t>, including scheduling meetings, presiding over those meetings, ensuring PDP members are able to provide their contributions, and to deliver the WG’s results to the GNSO Council.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overall WG co-chairs come from the GNSO and ALAC, while Work Track 5 has co-leads from each of the ALAC, </a:t>
            </a:r>
            <a:r>
              <a:rPr lang="en-US" dirty="0" err="1"/>
              <a:t>ccNSO</a:t>
            </a:r>
            <a:r>
              <a:rPr lang="en-US" dirty="0"/>
              <a:t>, GAC, and GNSO. </a:t>
            </a:r>
            <a:r>
              <a:rPr lang="en-US" u="sng" dirty="0"/>
              <a:t>However</a:t>
            </a:r>
            <a:r>
              <a:rPr lang="en-US" dirty="0"/>
              <a:t>, as noted, the role of leadership is about ensuring </a:t>
            </a:r>
            <a:r>
              <a:rPr lang="en-US" b="1" dirty="0"/>
              <a:t>debates take place in an open and transparent fashion and that different viewpoints are able to be shared</a:t>
            </a:r>
            <a:r>
              <a:rPr lang="en-US" dirty="0"/>
              <a:t>, and not serving as advocates for their particular position or that of their organization.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4F90C57-1D78-644A-821C-B26B55B7B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2229" y="2325370"/>
            <a:ext cx="1638300" cy="123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355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Can Participate?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904" y="974912"/>
            <a:ext cx="7907338" cy="4571813"/>
          </a:xfrm>
        </p:spPr>
        <p:txBody>
          <a:bodyPr/>
          <a:lstStyle/>
          <a:p>
            <a:r>
              <a:rPr lang="en-US" i="1" dirty="0"/>
              <a:t>Anybody is welcome to participate,</a:t>
            </a:r>
            <a:r>
              <a:rPr lang="en-US" dirty="0"/>
              <a:t> as long as they complete a </a:t>
            </a:r>
            <a:r>
              <a:rPr lang="en-US" b="1" dirty="0"/>
              <a:t>Statement of Interest</a:t>
            </a:r>
            <a:r>
              <a:rPr lang="en-US" dirty="0"/>
              <a:t>.</a:t>
            </a:r>
          </a:p>
          <a:p>
            <a:r>
              <a:rPr lang="en-US" dirty="0"/>
              <a:t>The overall PDP has ~</a:t>
            </a:r>
            <a:r>
              <a:rPr lang="en-US" b="1" dirty="0"/>
              <a:t>180 </a:t>
            </a:r>
            <a:r>
              <a:rPr lang="en-US" dirty="0"/>
              <a:t>members and ~</a:t>
            </a:r>
            <a:r>
              <a:rPr lang="en-US" b="1" dirty="0"/>
              <a:t>80 </a:t>
            </a:r>
            <a:r>
              <a:rPr lang="en-US" dirty="0"/>
              <a:t>observers, with participation from ALAC, </a:t>
            </a:r>
            <a:r>
              <a:rPr lang="en-US" dirty="0" err="1"/>
              <a:t>ccNSO</a:t>
            </a:r>
            <a:r>
              <a:rPr lang="en-US" dirty="0"/>
              <a:t>, GAC, individuals, and all GNSO Stakeholder Groups/Constituencies</a:t>
            </a:r>
          </a:p>
          <a:p>
            <a:r>
              <a:rPr lang="en-US" dirty="0"/>
              <a:t>Work Tracks 1-4 have ~40-60 members, also with broad representation</a:t>
            </a:r>
          </a:p>
          <a:p>
            <a:r>
              <a:rPr lang="en-US" dirty="0"/>
              <a:t>Work Track 5 has </a:t>
            </a:r>
            <a:r>
              <a:rPr lang="en-US" b="1" dirty="0"/>
              <a:t>~155 </a:t>
            </a:r>
            <a:r>
              <a:rPr lang="en-US" dirty="0"/>
              <a:t>members and </a:t>
            </a:r>
            <a:r>
              <a:rPr lang="en-US" b="1" dirty="0"/>
              <a:t>~90 </a:t>
            </a:r>
            <a:r>
              <a:rPr lang="en-US" dirty="0"/>
              <a:t>observers, including </a:t>
            </a:r>
            <a:r>
              <a:rPr lang="en-US" b="1" u="sng" dirty="0"/>
              <a:t>24 members from the GAC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A2F1363-0A44-2A40-BDAA-F1A34EAC2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0466" y="4419405"/>
            <a:ext cx="2995422" cy="16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14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PDP Operate?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904" y="974912"/>
            <a:ext cx="6537960" cy="4571813"/>
          </a:xfrm>
        </p:spPr>
        <p:txBody>
          <a:bodyPr/>
          <a:lstStyle/>
          <a:p>
            <a:r>
              <a:rPr lang="en-US" sz="1800" i="1" dirty="0">
                <a:solidFill>
                  <a:srgbClr val="FF0000"/>
                </a:solidFill>
              </a:rPr>
              <a:t>Most of the PDP’s work takes place during conference calls with members (every week or every other week)</a:t>
            </a:r>
          </a:p>
          <a:p>
            <a:r>
              <a:rPr lang="en-US" sz="1800" dirty="0"/>
              <a:t>However, the PDP convenes for face-to-face sessions at ICANN meetings, discussing issues with the wider community</a:t>
            </a:r>
          </a:p>
          <a:p>
            <a:r>
              <a:rPr lang="en-US" sz="1800" dirty="0"/>
              <a:t>The PDP tracks its work in a number of ways, with everything available on the dedicated Wiki space </a:t>
            </a:r>
            <a:r>
              <a:rPr lang="en-US" sz="1800" dirty="0">
                <a:hlinkClick r:id="rId2"/>
              </a:rPr>
              <a:t>(https://</a:t>
            </a:r>
            <a:r>
              <a:rPr lang="en-US" sz="1800" dirty="0" err="1">
                <a:hlinkClick r:id="rId2"/>
              </a:rPr>
              <a:t>community.icann.org</a:t>
            </a:r>
            <a:r>
              <a:rPr lang="en-US" sz="1800" dirty="0">
                <a:hlinkClick r:id="rId2"/>
              </a:rPr>
              <a:t>/x/RgV1Aw</a:t>
            </a:r>
            <a:r>
              <a:rPr lang="en-US" sz="1800" dirty="0"/>
              <a:t>): </a:t>
            </a:r>
          </a:p>
          <a:p>
            <a:pPr lvl="1"/>
            <a:r>
              <a:rPr lang="en-US" sz="1800" dirty="0"/>
              <a:t>Recordings, transcripts (for full WG), and notes from </a:t>
            </a:r>
            <a:r>
              <a:rPr lang="en-US" sz="1800" u="sng" dirty="0"/>
              <a:t>all meetings</a:t>
            </a:r>
          </a:p>
          <a:p>
            <a:pPr lvl="1"/>
            <a:r>
              <a:rPr lang="en-US" sz="1800" dirty="0"/>
              <a:t>Working documents used to capture deliberations</a:t>
            </a:r>
          </a:p>
          <a:p>
            <a:pPr lvl="1"/>
            <a:r>
              <a:rPr lang="en-US" sz="1800" dirty="0"/>
              <a:t>Data requests, background materials, and other inputs</a:t>
            </a:r>
          </a:p>
          <a:p>
            <a:r>
              <a:rPr lang="en-US" sz="1800" dirty="0"/>
              <a:t>Among other things, the Wiki also includes attendance records for all meetings, the PDP’s work plan, action items, etc.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F07CDF-282B-0943-80FB-65B4060961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950" y="843500"/>
            <a:ext cx="2325050" cy="174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011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How Does the PDP Engage With the Community?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904" y="974912"/>
            <a:ext cx="7907338" cy="4571813"/>
          </a:xfrm>
        </p:spPr>
        <p:txBody>
          <a:bodyPr/>
          <a:lstStyle/>
          <a:p>
            <a:pPr lvl="1"/>
            <a:r>
              <a:rPr lang="en-US" dirty="0"/>
              <a:t>Early Engagement with the GAC</a:t>
            </a:r>
          </a:p>
          <a:p>
            <a:pPr lvl="1"/>
            <a:r>
              <a:rPr lang="en-US" dirty="0"/>
              <a:t>Request for past/existing Advice and Statements from SO/AC/SG/Cs</a:t>
            </a:r>
          </a:p>
          <a:p>
            <a:pPr lvl="1"/>
            <a:r>
              <a:rPr lang="en-US" dirty="0"/>
              <a:t>Monthly Newsletters</a:t>
            </a:r>
          </a:p>
          <a:p>
            <a:pPr lvl="1"/>
            <a:r>
              <a:rPr lang="en-US" dirty="0"/>
              <a:t>Community Comment 1 (on overarching issues)</a:t>
            </a:r>
          </a:p>
          <a:p>
            <a:pPr lvl="1"/>
            <a:r>
              <a:rPr lang="en-US" dirty="0"/>
              <a:t>Community Comment 2 (the rest of the charter topics, via direct outreach and published for public comment)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At ICANN Meetings:</a:t>
            </a:r>
          </a:p>
          <a:p>
            <a:pPr lvl="1"/>
            <a:r>
              <a:rPr lang="en-US" dirty="0"/>
              <a:t>Face-to-face working sessions</a:t>
            </a:r>
          </a:p>
          <a:p>
            <a:pPr lvl="1"/>
            <a:r>
              <a:rPr lang="en-US" dirty="0"/>
              <a:t>Cross-community sessions</a:t>
            </a:r>
          </a:p>
          <a:p>
            <a:pPr lvl="1"/>
            <a:r>
              <a:rPr lang="en-US" dirty="0"/>
              <a:t>Direct engagement with community groups (e.g., ALAC, GAC) on topics of particular interest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58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PDP 3.0 – Example of Some Practices in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904" y="974912"/>
            <a:ext cx="7907338" cy="4571813"/>
          </a:xfrm>
        </p:spPr>
        <p:txBody>
          <a:bodyPr/>
          <a:lstStyle/>
          <a:p>
            <a:pPr lvl="1"/>
            <a:r>
              <a:rPr lang="en-US" dirty="0"/>
              <a:t>Re-establishing the relationship with GNSO Council liaisons to the PDP - for the </a:t>
            </a:r>
            <a:r>
              <a:rPr lang="en-US" dirty="0" err="1"/>
              <a:t>SubPro</a:t>
            </a:r>
            <a:r>
              <a:rPr lang="en-US" dirty="0"/>
              <a:t> PDP, there are two (Donna Austin and Keith </a:t>
            </a:r>
            <a:r>
              <a:rPr lang="en-US" dirty="0" err="1"/>
              <a:t>Drazek</a:t>
            </a:r>
            <a:r>
              <a:rPr lang="en-US" dirty="0"/>
              <a:t>).</a:t>
            </a:r>
          </a:p>
          <a:p>
            <a:pPr lvl="2"/>
            <a:r>
              <a:rPr lang="en-US" dirty="0"/>
              <a:t>Participation in leadership coordination and planning meetings</a:t>
            </a:r>
          </a:p>
          <a:p>
            <a:pPr lvl="1"/>
            <a:r>
              <a:rPr lang="en-US" dirty="0"/>
              <a:t>Working towards deadlines and making sure Council liaisons are informed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After the Initial Report is published and the WG works towards its Final Report, additional practices may be needed:</a:t>
            </a:r>
          </a:p>
          <a:p>
            <a:pPr lvl="1"/>
            <a:r>
              <a:rPr lang="en-US" dirty="0"/>
              <a:t>May need to divide the content into “chunks” to be able to make progress on the large amount of content</a:t>
            </a:r>
          </a:p>
          <a:p>
            <a:pPr lvl="1"/>
            <a:r>
              <a:rPr lang="en-US" dirty="0"/>
              <a:t>Getting to consensus will require effective listening and leadership</a:t>
            </a:r>
          </a:p>
          <a:p>
            <a:pPr lvl="1"/>
            <a:r>
              <a:rPr lang="en-US" dirty="0"/>
              <a:t>Strong adherence to a work plan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377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Coming Next for the PDP?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904" y="974912"/>
            <a:ext cx="7907338" cy="4571813"/>
          </a:xfrm>
        </p:spPr>
        <p:txBody>
          <a:bodyPr/>
          <a:lstStyle/>
          <a:p>
            <a:pPr lvl="1"/>
            <a:r>
              <a:rPr lang="en-US" i="1" dirty="0"/>
              <a:t>Will publish </a:t>
            </a:r>
            <a:r>
              <a:rPr lang="en-US" b="1" i="1" dirty="0"/>
              <a:t>Initial Report </a:t>
            </a:r>
            <a:r>
              <a:rPr lang="en-US" i="1" dirty="0"/>
              <a:t>on Work Tracks 1-4 for </a:t>
            </a:r>
            <a:r>
              <a:rPr lang="en-US" b="1" i="1" dirty="0"/>
              <a:t>public comment</a:t>
            </a:r>
          </a:p>
          <a:p>
            <a:pPr lvl="1"/>
            <a:r>
              <a:rPr lang="en-US" dirty="0"/>
              <a:t>Then, consider public comment on Initial Report and work towards completion and delivery of </a:t>
            </a:r>
            <a:r>
              <a:rPr lang="en-US" b="1" dirty="0"/>
              <a:t>Final Report </a:t>
            </a:r>
            <a:r>
              <a:rPr lang="en-US" dirty="0"/>
              <a:t>to GNSO Council for its consideration.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Engage with the community at ICANN62, including cross community sessions on </a:t>
            </a:r>
            <a:r>
              <a:rPr lang="en-US" b="1" dirty="0"/>
              <a:t>geographic names at the top-level</a:t>
            </a:r>
          </a:p>
          <a:p>
            <a:pPr lvl="1"/>
            <a:r>
              <a:rPr lang="en-US" i="1" dirty="0"/>
              <a:t>Will publish a </a:t>
            </a:r>
            <a:r>
              <a:rPr lang="en-US" b="1" i="1" dirty="0"/>
              <a:t>separate Initial Report </a:t>
            </a:r>
            <a:r>
              <a:rPr lang="en-US" i="1" dirty="0"/>
              <a:t>on just geographic names at the top-level</a:t>
            </a:r>
          </a:p>
        </p:txBody>
      </p:sp>
    </p:spTree>
    <p:extLst>
      <p:ext uri="{BB962C8B-B14F-4D97-AF65-F5344CB8AC3E}">
        <p14:creationId xmlns:p14="http://schemas.microsoft.com/office/powerpoint/2010/main" val="3377684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B40B685-B38E-EB40-BB54-3B8F9BF4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GNSO policy development differs from other SO policy development</a:t>
            </a:r>
          </a:p>
        </p:txBody>
      </p:sp>
    </p:spTree>
    <p:extLst>
      <p:ext uri="{BB962C8B-B14F-4D97-AF65-F5344CB8AC3E}">
        <p14:creationId xmlns:p14="http://schemas.microsoft.com/office/powerpoint/2010/main" val="965543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What Happens After the PDP delivers its Final Report?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904" y="974912"/>
            <a:ext cx="7907338" cy="4571813"/>
          </a:xfrm>
        </p:spPr>
        <p:txBody>
          <a:bodyPr/>
          <a:lstStyle/>
          <a:p>
            <a:pPr lvl="1"/>
            <a:r>
              <a:rPr lang="en-US" dirty="0"/>
              <a:t>This PDP is seeking to deliver its Final Report to the GNSO Council in early 2019.</a:t>
            </a:r>
          </a:p>
          <a:p>
            <a:pPr lvl="1"/>
            <a:r>
              <a:rPr lang="en-US" dirty="0"/>
              <a:t>From that point, these are some of the expected next steps (as with the conclusion of any PDP):</a:t>
            </a:r>
          </a:p>
          <a:p>
            <a:pPr lvl="2"/>
            <a:r>
              <a:rPr lang="en-US" b="1" dirty="0"/>
              <a:t>GNSO </a:t>
            </a:r>
            <a:r>
              <a:rPr lang="en-US" sz="2000" b="1" dirty="0"/>
              <a:t>Council</a:t>
            </a:r>
            <a:r>
              <a:rPr lang="en-US" b="1" dirty="0"/>
              <a:t> </a:t>
            </a:r>
            <a:r>
              <a:rPr lang="en-US" dirty="0"/>
              <a:t>consideration and </a:t>
            </a:r>
            <a:r>
              <a:rPr lang="en-US" b="1" dirty="0"/>
              <a:t>adoption</a:t>
            </a:r>
            <a:r>
              <a:rPr lang="en-US" dirty="0"/>
              <a:t> of the </a:t>
            </a:r>
            <a:r>
              <a:rPr lang="en-US" b="1" dirty="0"/>
              <a:t>PDP   recommendations </a:t>
            </a:r>
            <a:r>
              <a:rPr lang="en-US" dirty="0"/>
              <a:t>in the Final Report</a:t>
            </a:r>
          </a:p>
          <a:p>
            <a:pPr lvl="2"/>
            <a:r>
              <a:rPr lang="en-US" dirty="0"/>
              <a:t>Council report to Board / Public Comment</a:t>
            </a:r>
          </a:p>
          <a:p>
            <a:pPr lvl="2"/>
            <a:r>
              <a:rPr lang="en-US" b="1" dirty="0"/>
              <a:t>ICANN Board </a:t>
            </a:r>
            <a:r>
              <a:rPr lang="en-US" dirty="0"/>
              <a:t>consideration and </a:t>
            </a:r>
            <a:r>
              <a:rPr lang="en-US" b="1" dirty="0"/>
              <a:t>adoption</a:t>
            </a:r>
            <a:r>
              <a:rPr lang="en-US" dirty="0"/>
              <a:t> of the </a:t>
            </a:r>
            <a:r>
              <a:rPr lang="en-US" b="1" dirty="0"/>
              <a:t>PDP   recommendations</a:t>
            </a:r>
            <a:r>
              <a:rPr lang="en-US" dirty="0"/>
              <a:t> as adopted by GNSO Council</a:t>
            </a:r>
          </a:p>
          <a:p>
            <a:pPr lvl="2"/>
            <a:r>
              <a:rPr lang="en-US" dirty="0"/>
              <a:t>ICANN org (as directed by the Board) to begin implementation of the PDP recommendations (which will likely include a </a:t>
            </a:r>
            <a:r>
              <a:rPr lang="en-US" b="1" dirty="0"/>
              <a:t>revised Applicant Guidebook</a:t>
            </a:r>
            <a:r>
              <a:rPr lang="en-US" dirty="0"/>
              <a:t>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553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PDP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74904" y="974912"/>
            <a:ext cx="7907338" cy="4571813"/>
          </a:xfrm>
        </p:spPr>
        <p:txBody>
          <a:bodyPr/>
          <a:lstStyle/>
          <a:p>
            <a:pPr lvl="1"/>
            <a:r>
              <a:rPr lang="en-US" dirty="0"/>
              <a:t>Active Project Page: </a:t>
            </a:r>
            <a:r>
              <a:rPr lang="en-US" dirty="0">
                <a:hlinkClick r:id="rId2"/>
              </a:rPr>
              <a:t>https://gnso.icann.org/en/group-activities/active/new-gtld-subsequent-procedures</a:t>
            </a:r>
            <a:endParaRPr lang="en-US" dirty="0"/>
          </a:p>
          <a:p>
            <a:pPr lvl="1"/>
            <a:r>
              <a:rPr lang="en-US" dirty="0"/>
              <a:t>PDP Wiki: </a:t>
            </a:r>
            <a:r>
              <a:rPr lang="en-US" dirty="0">
                <a:hlinkClick r:id="rId3"/>
              </a:rPr>
              <a:t>https://community.icann.org/x/RgV1Aw</a:t>
            </a:r>
            <a:endParaRPr lang="en-US" dirty="0"/>
          </a:p>
          <a:p>
            <a:pPr lvl="1"/>
            <a:r>
              <a:rPr lang="en-US" dirty="0"/>
              <a:t>PDP Mailing List Archive: </a:t>
            </a:r>
            <a:r>
              <a:rPr lang="en-US" dirty="0">
                <a:hlinkClick r:id="rId4"/>
              </a:rPr>
              <a:t>http://mm.icann.org/pipermail/gnso-newgtld-wg/</a:t>
            </a:r>
            <a:endParaRPr lang="en-US" dirty="0"/>
          </a:p>
          <a:p>
            <a:pPr lvl="1"/>
            <a:r>
              <a:rPr lang="en-US" dirty="0"/>
              <a:t>Newsletters: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gnso.icann.org/en/news/working-group-newsletters</a:t>
            </a:r>
            <a:endParaRPr lang="en-US" dirty="0" smtClean="0"/>
          </a:p>
          <a:p>
            <a:pPr lvl="1"/>
            <a:r>
              <a:rPr lang="en-US" dirty="0"/>
              <a:t>Pre ICANN Meeting GNSO Policy Briefings: </a:t>
            </a: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go.icann.org/policybriefing</a:t>
            </a:r>
            <a:r>
              <a:rPr lang="en-US" dirty="0" smtClean="0"/>
              <a:t> </a:t>
            </a:r>
          </a:p>
          <a:p>
            <a:pPr lvl="2"/>
            <a:r>
              <a:rPr lang="en-US" dirty="0"/>
              <a:t>Archive: </a:t>
            </a:r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gnso.icann.org/en</a:t>
            </a:r>
            <a:r>
              <a:rPr lang="en-US" smtClean="0">
                <a:hlinkClick r:id="rId7"/>
              </a:rPr>
              <a:t>/issues/background-briefings/archive</a:t>
            </a:r>
            <a:r>
              <a:rPr lang="en-US" smtClean="0"/>
              <a:t> </a:t>
            </a:r>
            <a:endParaRPr lang="en-US" dirty="0"/>
          </a:p>
          <a:p>
            <a:pPr marL="457200" lvl="1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736324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0B40B685-B38E-EB40-BB54-3B8F9BF45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Questions &amp; Answers</a:t>
            </a:r>
          </a:p>
        </p:txBody>
      </p:sp>
    </p:spTree>
    <p:extLst>
      <p:ext uri="{BB962C8B-B14F-4D97-AF65-F5344CB8AC3E}">
        <p14:creationId xmlns:p14="http://schemas.microsoft.com/office/powerpoint/2010/main" val="2210864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ICANN Multi-Stakeholder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889000"/>
            <a:ext cx="9144000" cy="5080000"/>
          </a:xfrm>
          <a:prstGeom prst="rect">
            <a:avLst/>
          </a:prstGeom>
        </p:spPr>
      </p:pic>
      <p:sp>
        <p:nvSpPr>
          <p:cNvPr id="4" name="Frame 11"/>
          <p:cNvSpPr>
            <a:spLocks/>
          </p:cNvSpPr>
          <p:nvPr/>
        </p:nvSpPr>
        <p:spPr bwMode="auto">
          <a:xfrm>
            <a:off x="6629399" y="2600327"/>
            <a:ext cx="2514601" cy="2632074"/>
          </a:xfrm>
          <a:custGeom>
            <a:avLst/>
            <a:gdLst>
              <a:gd name="T0" fmla="*/ 0 w 4241800"/>
              <a:gd name="T1" fmla="*/ 0 h 2776537"/>
              <a:gd name="T2" fmla="*/ 4241800 w 4241800"/>
              <a:gd name="T3" fmla="*/ 0 h 2776537"/>
              <a:gd name="T4" fmla="*/ 4241800 w 4241800"/>
              <a:gd name="T5" fmla="*/ 2776537 h 2776537"/>
              <a:gd name="T6" fmla="*/ 0 w 4241800"/>
              <a:gd name="T7" fmla="*/ 2776537 h 2776537"/>
              <a:gd name="T8" fmla="*/ 0 w 4241800"/>
              <a:gd name="T9" fmla="*/ 0 h 2776537"/>
              <a:gd name="T10" fmla="*/ 347067 w 4241800"/>
              <a:gd name="T11" fmla="*/ 347067 h 2776537"/>
              <a:gd name="T12" fmla="*/ 347067 w 4241800"/>
              <a:gd name="T13" fmla="*/ 2429470 h 2776537"/>
              <a:gd name="T14" fmla="*/ 3894733 w 4241800"/>
              <a:gd name="T15" fmla="*/ 2429470 h 2776537"/>
              <a:gd name="T16" fmla="*/ 3894733 w 4241800"/>
              <a:gd name="T17" fmla="*/ 347067 h 2776537"/>
              <a:gd name="T18" fmla="*/ 347067 w 4241800"/>
              <a:gd name="T19" fmla="*/ 347067 h 27765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41800" h="2776537">
                <a:moveTo>
                  <a:pt x="0" y="0"/>
                </a:moveTo>
                <a:lnTo>
                  <a:pt x="4241800" y="0"/>
                </a:lnTo>
                <a:lnTo>
                  <a:pt x="4241800" y="2776537"/>
                </a:lnTo>
                <a:lnTo>
                  <a:pt x="0" y="2776537"/>
                </a:lnTo>
                <a:lnTo>
                  <a:pt x="0" y="0"/>
                </a:lnTo>
                <a:close/>
                <a:moveTo>
                  <a:pt x="347067" y="347067"/>
                </a:moveTo>
                <a:lnTo>
                  <a:pt x="347067" y="2429470"/>
                </a:lnTo>
                <a:lnTo>
                  <a:pt x="3894733" y="2429470"/>
                </a:lnTo>
                <a:lnTo>
                  <a:pt x="3894733" y="347067"/>
                </a:lnTo>
                <a:lnTo>
                  <a:pt x="347067" y="347067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ADCEE7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6629399" y="4860927"/>
            <a:ext cx="328930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1600" b="1" dirty="0">
                <a:latin typeface="Source Sans Pro"/>
                <a:cs typeface="Source Sans Pro"/>
              </a:rPr>
              <a:t>Advisory Committees</a:t>
            </a:r>
          </a:p>
        </p:txBody>
      </p:sp>
      <p:sp>
        <p:nvSpPr>
          <p:cNvPr id="6" name="Frame 4"/>
          <p:cNvSpPr>
            <a:spLocks/>
          </p:cNvSpPr>
          <p:nvPr/>
        </p:nvSpPr>
        <p:spPr bwMode="auto">
          <a:xfrm>
            <a:off x="4364037" y="3690938"/>
            <a:ext cx="2303462" cy="1371600"/>
          </a:xfrm>
          <a:custGeom>
            <a:avLst/>
            <a:gdLst>
              <a:gd name="T0" fmla="*/ 0 w 2303462"/>
              <a:gd name="T1" fmla="*/ 0 h 1371600"/>
              <a:gd name="T2" fmla="*/ 2303462 w 2303462"/>
              <a:gd name="T3" fmla="*/ 0 h 1371600"/>
              <a:gd name="T4" fmla="*/ 2303462 w 2303462"/>
              <a:gd name="T5" fmla="*/ 1371600 h 1371600"/>
              <a:gd name="T6" fmla="*/ 0 w 2303462"/>
              <a:gd name="T7" fmla="*/ 1371600 h 1371600"/>
              <a:gd name="T8" fmla="*/ 0 w 2303462"/>
              <a:gd name="T9" fmla="*/ 0 h 1371600"/>
              <a:gd name="T10" fmla="*/ 171450 w 2303462"/>
              <a:gd name="T11" fmla="*/ 171450 h 1371600"/>
              <a:gd name="T12" fmla="*/ 171450 w 2303462"/>
              <a:gd name="T13" fmla="*/ 1200150 h 1371600"/>
              <a:gd name="T14" fmla="*/ 2132012 w 2303462"/>
              <a:gd name="T15" fmla="*/ 1200150 h 1371600"/>
              <a:gd name="T16" fmla="*/ 2132012 w 2303462"/>
              <a:gd name="T17" fmla="*/ 171450 h 1371600"/>
              <a:gd name="T18" fmla="*/ 171450 w 2303462"/>
              <a:gd name="T19" fmla="*/ 171450 h 137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03462" h="1371600">
                <a:moveTo>
                  <a:pt x="0" y="0"/>
                </a:moveTo>
                <a:lnTo>
                  <a:pt x="2303462" y="0"/>
                </a:lnTo>
                <a:lnTo>
                  <a:pt x="2303462" y="1371600"/>
                </a:lnTo>
                <a:lnTo>
                  <a:pt x="0" y="1371600"/>
                </a:lnTo>
                <a:lnTo>
                  <a:pt x="0" y="0"/>
                </a:lnTo>
                <a:close/>
                <a:moveTo>
                  <a:pt x="171450" y="171450"/>
                </a:moveTo>
                <a:lnTo>
                  <a:pt x="171450" y="1200150"/>
                </a:lnTo>
                <a:lnTo>
                  <a:pt x="2132012" y="1200150"/>
                </a:lnTo>
                <a:lnTo>
                  <a:pt x="2132012" y="171450"/>
                </a:lnTo>
                <a:lnTo>
                  <a:pt x="171450" y="171450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ADCEE7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90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ICANN Multi-Stakeholder Model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889000"/>
            <a:ext cx="9144000" cy="5080000"/>
          </a:xfrm>
          <a:prstGeom prst="rect">
            <a:avLst/>
          </a:prstGeom>
        </p:spPr>
      </p:pic>
      <p:sp>
        <p:nvSpPr>
          <p:cNvPr id="4" name="Frame 11"/>
          <p:cNvSpPr>
            <a:spLocks/>
          </p:cNvSpPr>
          <p:nvPr/>
        </p:nvSpPr>
        <p:spPr bwMode="auto">
          <a:xfrm>
            <a:off x="1773236" y="2529307"/>
            <a:ext cx="2514601" cy="2487193"/>
          </a:xfrm>
          <a:custGeom>
            <a:avLst/>
            <a:gdLst>
              <a:gd name="T0" fmla="*/ 0 w 4241800"/>
              <a:gd name="T1" fmla="*/ 0 h 2776537"/>
              <a:gd name="T2" fmla="*/ 4241800 w 4241800"/>
              <a:gd name="T3" fmla="*/ 0 h 2776537"/>
              <a:gd name="T4" fmla="*/ 4241800 w 4241800"/>
              <a:gd name="T5" fmla="*/ 2776537 h 2776537"/>
              <a:gd name="T6" fmla="*/ 0 w 4241800"/>
              <a:gd name="T7" fmla="*/ 2776537 h 2776537"/>
              <a:gd name="T8" fmla="*/ 0 w 4241800"/>
              <a:gd name="T9" fmla="*/ 0 h 2776537"/>
              <a:gd name="T10" fmla="*/ 347067 w 4241800"/>
              <a:gd name="T11" fmla="*/ 347067 h 2776537"/>
              <a:gd name="T12" fmla="*/ 347067 w 4241800"/>
              <a:gd name="T13" fmla="*/ 2429470 h 2776537"/>
              <a:gd name="T14" fmla="*/ 3894733 w 4241800"/>
              <a:gd name="T15" fmla="*/ 2429470 h 2776537"/>
              <a:gd name="T16" fmla="*/ 3894733 w 4241800"/>
              <a:gd name="T17" fmla="*/ 347067 h 2776537"/>
              <a:gd name="T18" fmla="*/ 347067 w 4241800"/>
              <a:gd name="T19" fmla="*/ 347067 h 277653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4241800" h="2776537">
                <a:moveTo>
                  <a:pt x="0" y="0"/>
                </a:moveTo>
                <a:lnTo>
                  <a:pt x="4241800" y="0"/>
                </a:lnTo>
                <a:lnTo>
                  <a:pt x="4241800" y="2776537"/>
                </a:lnTo>
                <a:lnTo>
                  <a:pt x="0" y="2776537"/>
                </a:lnTo>
                <a:lnTo>
                  <a:pt x="0" y="0"/>
                </a:lnTo>
                <a:close/>
                <a:moveTo>
                  <a:pt x="347067" y="347067"/>
                </a:moveTo>
                <a:lnTo>
                  <a:pt x="347067" y="2429470"/>
                </a:lnTo>
                <a:lnTo>
                  <a:pt x="3894733" y="2429470"/>
                </a:lnTo>
                <a:lnTo>
                  <a:pt x="3894733" y="347067"/>
                </a:lnTo>
                <a:lnTo>
                  <a:pt x="347067" y="347067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ADCEE7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Frame 4"/>
          <p:cNvSpPr>
            <a:spLocks/>
          </p:cNvSpPr>
          <p:nvPr/>
        </p:nvSpPr>
        <p:spPr bwMode="auto">
          <a:xfrm>
            <a:off x="4364037" y="1816100"/>
            <a:ext cx="2303462" cy="2133599"/>
          </a:xfrm>
          <a:custGeom>
            <a:avLst/>
            <a:gdLst>
              <a:gd name="T0" fmla="*/ 0 w 2303462"/>
              <a:gd name="T1" fmla="*/ 0 h 1371600"/>
              <a:gd name="T2" fmla="*/ 2303462 w 2303462"/>
              <a:gd name="T3" fmla="*/ 0 h 1371600"/>
              <a:gd name="T4" fmla="*/ 2303462 w 2303462"/>
              <a:gd name="T5" fmla="*/ 1371600 h 1371600"/>
              <a:gd name="T6" fmla="*/ 0 w 2303462"/>
              <a:gd name="T7" fmla="*/ 1371600 h 1371600"/>
              <a:gd name="T8" fmla="*/ 0 w 2303462"/>
              <a:gd name="T9" fmla="*/ 0 h 1371600"/>
              <a:gd name="T10" fmla="*/ 171450 w 2303462"/>
              <a:gd name="T11" fmla="*/ 171450 h 1371600"/>
              <a:gd name="T12" fmla="*/ 171450 w 2303462"/>
              <a:gd name="T13" fmla="*/ 1200150 h 1371600"/>
              <a:gd name="T14" fmla="*/ 2132012 w 2303462"/>
              <a:gd name="T15" fmla="*/ 1200150 h 1371600"/>
              <a:gd name="T16" fmla="*/ 2132012 w 2303462"/>
              <a:gd name="T17" fmla="*/ 171450 h 1371600"/>
              <a:gd name="T18" fmla="*/ 171450 w 2303462"/>
              <a:gd name="T19" fmla="*/ 171450 h 137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03462" h="1371600">
                <a:moveTo>
                  <a:pt x="0" y="0"/>
                </a:moveTo>
                <a:lnTo>
                  <a:pt x="2303462" y="0"/>
                </a:lnTo>
                <a:lnTo>
                  <a:pt x="2303462" y="1371600"/>
                </a:lnTo>
                <a:lnTo>
                  <a:pt x="0" y="1371600"/>
                </a:lnTo>
                <a:lnTo>
                  <a:pt x="0" y="0"/>
                </a:lnTo>
                <a:close/>
                <a:moveTo>
                  <a:pt x="171450" y="171450"/>
                </a:moveTo>
                <a:lnTo>
                  <a:pt x="171450" y="1200150"/>
                </a:lnTo>
                <a:lnTo>
                  <a:pt x="2132012" y="1200150"/>
                </a:lnTo>
                <a:lnTo>
                  <a:pt x="2132012" y="171450"/>
                </a:lnTo>
                <a:lnTo>
                  <a:pt x="171450" y="171450"/>
                </a:lnTo>
                <a:close/>
              </a:path>
            </a:pathLst>
          </a:custGeom>
          <a:solidFill>
            <a:srgbClr val="FF0000"/>
          </a:solidFill>
          <a:ln w="9525" cap="flat" cmpd="sng">
            <a:solidFill>
              <a:srgbClr val="ADCEE7"/>
            </a:solidFill>
            <a:prstDash val="solid"/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93873" y="4676261"/>
            <a:ext cx="2226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latin typeface="Source Sans Pro"/>
                <a:cs typeface="Source Sans Pro"/>
              </a:rPr>
              <a:t>Supporting Organizations</a:t>
            </a:r>
          </a:p>
        </p:txBody>
      </p:sp>
    </p:spTree>
    <p:extLst>
      <p:ext uri="{BB962C8B-B14F-4D97-AF65-F5344CB8AC3E}">
        <p14:creationId xmlns:p14="http://schemas.microsoft.com/office/powerpoint/2010/main" val="909104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9144000" cy="711201"/>
          </a:xfrm>
          <a:prstGeom prst="rect">
            <a:avLst/>
          </a:prstGeom>
        </p:spPr>
        <p:txBody>
          <a:bodyPr/>
          <a:lstStyle/>
          <a:p>
            <a:r>
              <a:rPr lang="en-US" sz="3000" dirty="0">
                <a:latin typeface="Arial"/>
                <a:cs typeface="Arial"/>
              </a:rPr>
              <a:t>ICANN Supporting Organizations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065112"/>
              </p:ext>
            </p:extLst>
          </p:nvPr>
        </p:nvGraphicFramePr>
        <p:xfrm>
          <a:off x="47500" y="83131"/>
          <a:ext cx="9096499" cy="676828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50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694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96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864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54456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charset="0"/>
                          <a:ea typeface="Arial" charset="0"/>
                          <a:cs typeface="Arial" charset="0"/>
                        </a:rPr>
                        <a:t>Generic Names Supporting Organization  (GNSO)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charset="0"/>
                          <a:ea typeface="Arial" charset="0"/>
                          <a:cs typeface="Arial" charset="0"/>
                        </a:rPr>
                        <a:t>Country Code Supporting Organization (</a:t>
                      </a:r>
                      <a:r>
                        <a:rPr lang="en-US" sz="1700" dirty="0" err="1">
                          <a:latin typeface="Arial" charset="0"/>
                          <a:ea typeface="Arial" charset="0"/>
                          <a:cs typeface="Arial" charset="0"/>
                        </a:rPr>
                        <a:t>ccNSO</a:t>
                      </a:r>
                      <a:r>
                        <a:rPr lang="en-US" sz="1700" dirty="0"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Arial" charset="0"/>
                          <a:ea typeface="Arial" charset="0"/>
                          <a:cs typeface="Arial" charset="0"/>
                        </a:rPr>
                        <a:t>Address Supporting Organization (ASO)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55404"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>
                          <a:solidFill>
                            <a:srgbClr val="0D436C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Remit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kern="1200">
                          <a:solidFill>
                            <a:srgbClr val="1A87C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Consensus </a:t>
                      </a:r>
                      <a:r>
                        <a:rPr lang="en-US" sz="1700" kern="1200" dirty="0">
                          <a:solidFill>
                            <a:srgbClr val="1A87C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policies relating to generic top-level domains (</a:t>
                      </a:r>
                      <a:r>
                        <a:rPr lang="en-US" sz="1700" kern="1200" dirty="0" err="1">
                          <a:solidFill>
                            <a:srgbClr val="1A87C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gTLDs</a:t>
                      </a:r>
                      <a:r>
                        <a:rPr lang="en-US" sz="1700" kern="1200" dirty="0">
                          <a:solidFill>
                            <a:srgbClr val="1A87C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kern="1200" dirty="0">
                          <a:solidFill>
                            <a:schemeClr val="accent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Global policies relating to country-code top-level domains (</a:t>
                      </a:r>
                      <a:r>
                        <a:rPr lang="en-US" sz="1700" kern="1200" dirty="0" err="1">
                          <a:solidFill>
                            <a:schemeClr val="accent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ccTLDs</a:t>
                      </a:r>
                      <a:r>
                        <a:rPr lang="en-US" sz="1700" kern="1200" dirty="0">
                          <a:solidFill>
                            <a:schemeClr val="accent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kern="1200" dirty="0">
                          <a:solidFill>
                            <a:schemeClr val="accent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Policy issues relating to the operation, assignment, and management of Internet addresses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35263"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>
                          <a:solidFill>
                            <a:srgbClr val="0D436C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Where does policy development happen?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1A87C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At ICANN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Some at ICANN, most at national level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accent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Regional level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70370">
                <a:tc>
                  <a:txBody>
                    <a:bodyPr/>
                    <a:lstStyle/>
                    <a:p>
                      <a:pPr algn="l"/>
                      <a:r>
                        <a:rPr lang="en-US" sz="1700" b="0" dirty="0">
                          <a:solidFill>
                            <a:srgbClr val="0D436C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Examples of current or previous policy development topics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sz="1700" dirty="0">
                          <a:solidFill>
                            <a:srgbClr val="1A87C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Next Generation Registration Directory Service (RDS)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sz="1700" dirty="0">
                          <a:solidFill>
                            <a:srgbClr val="1A87C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New </a:t>
                      </a:r>
                      <a:r>
                        <a:rPr lang="en-US" sz="1700" dirty="0" err="1">
                          <a:solidFill>
                            <a:srgbClr val="1A87C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gTLD</a:t>
                      </a:r>
                      <a:r>
                        <a:rPr lang="en-US" sz="1700" dirty="0">
                          <a:solidFill>
                            <a:srgbClr val="1A87C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Subsequent Procedures</a:t>
                      </a:r>
                    </a:p>
                    <a:p>
                      <a:pPr marL="285750" indent="-285750" algn="l">
                        <a:buFont typeface="Arial" charset="0"/>
                        <a:buChar char="•"/>
                      </a:pPr>
                      <a:r>
                        <a:rPr lang="en-US" sz="1700" dirty="0">
                          <a:solidFill>
                            <a:srgbClr val="1A87C9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Review of all Rights Protection Mechanisms (RPMs)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eaLnBrk="1" hangingPunct="1">
                        <a:buFont typeface="Arial" charset="0"/>
                        <a:buChar char="•"/>
                        <a:tabLst/>
                      </a:pPr>
                      <a:r>
                        <a:rPr lang="en-US" altLang="en-US" sz="1700" kern="1200" dirty="0">
                          <a:solidFill>
                            <a:schemeClr val="accent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Delegation, re-delegation and retirement of </a:t>
                      </a:r>
                      <a:r>
                        <a:rPr lang="en-US" altLang="en-US" sz="1700" kern="1200" dirty="0" err="1">
                          <a:solidFill>
                            <a:schemeClr val="accent5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ccTLDs</a:t>
                      </a:r>
                      <a:endParaRPr lang="en-US" altLang="en-US" sz="1700" kern="1200" dirty="0">
                        <a:solidFill>
                          <a:schemeClr val="accent5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>
                          <a:solidFill>
                            <a:schemeClr val="accent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Allocation of remaining IPV4 Address Space</a:t>
                      </a:r>
                    </a:p>
                    <a:p>
                      <a:pPr algn="ctr"/>
                      <a:r>
                        <a:rPr lang="en-US" sz="1700" dirty="0">
                          <a:solidFill>
                            <a:schemeClr val="accent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(No global</a:t>
                      </a:r>
                      <a:r>
                        <a:rPr lang="en-US" sz="1700" baseline="0" dirty="0">
                          <a:solidFill>
                            <a:schemeClr val="accent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policies in the pipeline, for regional policies see </a:t>
                      </a:r>
                      <a:r>
                        <a:rPr lang="en-US" sz="1700" baseline="0" dirty="0">
                          <a:solidFill>
                            <a:schemeClr val="accent3"/>
                          </a:solidFill>
                          <a:latin typeface="Arial" charset="0"/>
                          <a:ea typeface="Arial" charset="0"/>
                          <a:cs typeface="Arial" charset="0"/>
                          <a:hlinkClick r:id="rId3"/>
                        </a:rPr>
                        <a:t>https://aso.icann.org/global-policies/rir-regional-policies/</a:t>
                      </a:r>
                      <a:r>
                        <a:rPr lang="en-US" sz="1700" baseline="0" dirty="0">
                          <a:solidFill>
                            <a:schemeClr val="accent3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  <a:endParaRPr lang="en-US" sz="1700" dirty="0">
                        <a:solidFill>
                          <a:schemeClr val="accent3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19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F4769C-3893-0949-80DB-44633630A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GNSO and the GNSO Council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BA34FF-DB10-9844-9D85-22E38F81CA5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0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GNSO and the GNSO Council</a:t>
            </a:r>
          </a:p>
        </p:txBody>
      </p:sp>
      <p:sp>
        <p:nvSpPr>
          <p:cNvPr id="4" name="Rectangle 3"/>
          <p:cNvSpPr/>
          <p:nvPr/>
        </p:nvSpPr>
        <p:spPr>
          <a:xfrm>
            <a:off x="774700" y="3449519"/>
            <a:ext cx="83693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8613" indent="-328613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latin typeface="+mj-lt"/>
                <a:ea typeface="ＭＳ Ｐゴシック" charset="0"/>
                <a:cs typeface="Source Sans Pro"/>
              </a:rPr>
              <a:t>Generic Names Supporting Organization </a:t>
            </a:r>
          </a:p>
          <a:p>
            <a:pPr marL="328613" indent="-328613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latin typeface="+mj-lt"/>
                <a:ea typeface="ＭＳ Ｐゴシック" charset="0"/>
                <a:cs typeface="Source Sans Pro"/>
              </a:rPr>
              <a:t>GNSO is responsible for policy development related to generic Top Level Domain (e.g., .com, </a:t>
            </a:r>
            <a:r>
              <a:rPr lang="en-US" sz="2800" dirty="0" err="1">
                <a:latin typeface="+mj-lt"/>
                <a:ea typeface="ＭＳ Ｐゴシック" charset="0"/>
                <a:cs typeface="Source Sans Pro"/>
              </a:rPr>
              <a:t>.net</a:t>
            </a:r>
            <a:r>
              <a:rPr lang="en-US" sz="2800" dirty="0">
                <a:latin typeface="+mj-lt"/>
                <a:ea typeface="ＭＳ Ｐゴシック" charset="0"/>
                <a:cs typeface="Source Sans Pro"/>
              </a:rPr>
              <a:t>, .info, .</a:t>
            </a:r>
            <a:r>
              <a:rPr lang="en-US" sz="2800" dirty="0" err="1">
                <a:latin typeface="+mj-lt"/>
                <a:ea typeface="ＭＳ Ｐゴシック" charset="0"/>
                <a:cs typeface="Source Sans Pro"/>
              </a:rPr>
              <a:t>amsterdam</a:t>
            </a:r>
            <a:r>
              <a:rPr lang="en-US" sz="2800" dirty="0">
                <a:latin typeface="+mj-lt"/>
                <a:ea typeface="ＭＳ Ｐゴシック" charset="0"/>
                <a:cs typeface="Source Sans Pro"/>
              </a:rPr>
              <a:t>, .app) </a:t>
            </a:r>
          </a:p>
          <a:p>
            <a:pPr marL="328613" indent="-328613"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latin typeface="+mj-lt"/>
                <a:ea typeface="ＭＳ Ｐゴシック" charset="0"/>
                <a:cs typeface="Source Sans Pro"/>
              </a:rPr>
              <a:t>21 Councilors from 6 different Constituencies / Stakeholder Groups &amp; Nom Com appointees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" y="703177"/>
            <a:ext cx="7330440" cy="257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1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8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r>
              <a:rPr lang="en-US" sz="3600">
                <a:solidFill>
                  <a:srgbClr val="7F7F7F"/>
                </a:solidFill>
                <a:latin typeface="Trebuchet MS" charset="0"/>
              </a:rPr>
              <a:t>The GNSO Council Structure</a:t>
            </a:r>
          </a:p>
        </p:txBody>
      </p:sp>
      <p:sp>
        <p:nvSpPr>
          <p:cNvPr id="22530" name="TextBox 45"/>
          <p:cNvSpPr txBox="1">
            <a:spLocks noChangeArrowheads="1"/>
          </p:cNvSpPr>
          <p:nvPr/>
        </p:nvSpPr>
        <p:spPr bwMode="auto">
          <a:xfrm>
            <a:off x="8316913" y="6488113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algn="r" eaLnBrk="1" hangingPunct="1"/>
            <a:fld id="{143E0647-B7D3-5748-A018-C2E17B351267}" type="slidenum">
              <a:rPr lang="en-US" b="1">
                <a:solidFill>
                  <a:schemeClr val="bg1"/>
                </a:solidFill>
                <a:latin typeface="Trebuchet MS" charset="0"/>
              </a:rPr>
              <a:pPr algn="r" eaLnBrk="1" hangingPunct="1"/>
              <a:t>9</a:t>
            </a:fld>
            <a:endParaRPr lang="en-US" b="1">
              <a:solidFill>
                <a:schemeClr val="bg1"/>
              </a:solidFill>
              <a:latin typeface="Trebuchet MS" charset="0"/>
            </a:endParaRPr>
          </a:p>
        </p:txBody>
      </p:sp>
      <p:sp>
        <p:nvSpPr>
          <p:cNvPr id="22531" name="TextBox 7"/>
          <p:cNvSpPr txBox="1">
            <a:spLocks noChangeArrowheads="1"/>
          </p:cNvSpPr>
          <p:nvPr/>
        </p:nvSpPr>
        <p:spPr bwMode="auto">
          <a:xfrm>
            <a:off x="6297613" y="4516438"/>
            <a:ext cx="1146175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US" sz="800"/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0" y="6488113"/>
            <a:ext cx="8212138" cy="3698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en-US" sz="1800"/>
          </a:p>
        </p:txBody>
      </p:sp>
      <p:pic>
        <p:nvPicPr>
          <p:cNvPr id="2253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0"/>
            <a:ext cx="9144000" cy="634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CB21853-CE71-3841-9D48-5DB903C09D2E}"/>
              </a:ext>
            </a:extLst>
          </p:cNvPr>
          <p:cNvSpPr txBox="1"/>
          <p:nvPr/>
        </p:nvSpPr>
        <p:spPr>
          <a:xfrm>
            <a:off x="215900" y="5488067"/>
            <a:ext cx="27178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cs typeface="Source Sans Pro"/>
              </a:rPr>
              <a:t>Council voting happens at the house level to ensure parity between the contracted and non-contracted party house, despite a different # of Council representatives</a:t>
            </a:r>
          </a:p>
        </p:txBody>
      </p:sp>
    </p:spTree>
    <p:extLst>
      <p:ext uri="{BB962C8B-B14F-4D97-AF65-F5344CB8AC3E}">
        <p14:creationId xmlns:p14="http://schemas.microsoft.com/office/powerpoint/2010/main" val="182658834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20170607</Template>
  <TotalTime>3360</TotalTime>
  <Words>2082</Words>
  <Application>Microsoft Macintosh PowerPoint</Application>
  <PresentationFormat>On-screen Show (4:3)</PresentationFormat>
  <Paragraphs>197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4" baseType="lpstr">
      <vt:lpstr>Arial</vt:lpstr>
      <vt:lpstr>Calibri</vt:lpstr>
      <vt:lpstr>Gill Sans</vt:lpstr>
      <vt:lpstr>Lucida Grande</vt:lpstr>
      <vt:lpstr>MS PGothic</vt:lpstr>
      <vt:lpstr>ＭＳ Ｐゴシック</vt:lpstr>
      <vt:lpstr>Segoe UI</vt:lpstr>
      <vt:lpstr>Source Sans Pro</vt:lpstr>
      <vt:lpstr>Source Sans Pro Light</vt:lpstr>
      <vt:lpstr>Trebuchet MS</vt:lpstr>
      <vt:lpstr>Wingdings</vt:lpstr>
      <vt:lpstr>ICANNPPT_Arial_4x3_June 2017_potx</vt:lpstr>
      <vt:lpstr>Introduction to the Generic Names Supporting Organization (GNSO) &amp; Policy Development</vt:lpstr>
      <vt:lpstr>Agenda</vt:lpstr>
      <vt:lpstr>How GNSO policy development differs from other SO policy development</vt:lpstr>
      <vt:lpstr>ICANN Multi-Stakeholder Model</vt:lpstr>
      <vt:lpstr>ICANN Multi-Stakeholder Model</vt:lpstr>
      <vt:lpstr>ICANN Supporting Organizations</vt:lpstr>
      <vt:lpstr>The GNSO and the GNSO Council</vt:lpstr>
      <vt:lpstr>The GNSO and the GNSO Council</vt:lpstr>
      <vt:lpstr>PowerPoint Presentation</vt:lpstr>
      <vt:lpstr>GNSO Policy Development Process (the “PDP”)</vt:lpstr>
      <vt:lpstr>GNSO Policy Development Process</vt:lpstr>
      <vt:lpstr>What is ICANN “Consensus Policy”?</vt:lpstr>
      <vt:lpstr>“Consensus Policy”</vt:lpstr>
      <vt:lpstr>“The Picket Fence”</vt:lpstr>
      <vt:lpstr>What are the Tools and Mechanisms used?</vt:lpstr>
      <vt:lpstr>Important facts about participation</vt:lpstr>
      <vt:lpstr>PDP 3.0</vt:lpstr>
      <vt:lpstr>Where to find more information</vt:lpstr>
      <vt:lpstr>Engagement with other SO/ACs</vt:lpstr>
      <vt:lpstr>Engagement with other SO/ACs</vt:lpstr>
      <vt:lpstr>A Case Study: new gTLD Subsequent Procedures PDP</vt:lpstr>
      <vt:lpstr>What is the PDP about?</vt:lpstr>
      <vt:lpstr>How is the PDP Structured?</vt:lpstr>
      <vt:lpstr>What is the Role of the PDP Leadership?</vt:lpstr>
      <vt:lpstr>Who Can Participate?</vt:lpstr>
      <vt:lpstr>How Does the PDP Operate?</vt:lpstr>
      <vt:lpstr>How Does the PDP Engage With the Community?</vt:lpstr>
      <vt:lpstr>PDP 3.0 – Example of Some Practices in Place</vt:lpstr>
      <vt:lpstr>What is Coming Next for the PDP?</vt:lpstr>
      <vt:lpstr>What Happens After the PDP delivers its Final Report?</vt:lpstr>
      <vt:lpstr>PDP Resources</vt:lpstr>
      <vt:lpstr>Questions &amp; Answers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Marika Konings</dc:creator>
  <cp:lastModifiedBy>Ariel Liang</cp:lastModifiedBy>
  <cp:revision>37</cp:revision>
  <cp:lastPrinted>2018-05-17T23:42:59Z</cp:lastPrinted>
  <dcterms:created xsi:type="dcterms:W3CDTF">2017-06-15T19:24:39Z</dcterms:created>
  <dcterms:modified xsi:type="dcterms:W3CDTF">2018-05-24T00:36:51Z</dcterms:modified>
</cp:coreProperties>
</file>